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67" r:id="rId5"/>
    <p:sldId id="317" r:id="rId6"/>
    <p:sldId id="301" r:id="rId7"/>
    <p:sldId id="313" r:id="rId8"/>
    <p:sldId id="328" r:id="rId9"/>
    <p:sldId id="298" r:id="rId10"/>
    <p:sldId id="300" r:id="rId11"/>
    <p:sldId id="314" r:id="rId12"/>
    <p:sldId id="315" r:id="rId13"/>
    <p:sldId id="324" r:id="rId14"/>
    <p:sldId id="311" r:id="rId15"/>
    <p:sldId id="325" r:id="rId16"/>
    <p:sldId id="318" r:id="rId17"/>
    <p:sldId id="319" r:id="rId18"/>
    <p:sldId id="327" r:id="rId19"/>
    <p:sldId id="320" r:id="rId20"/>
    <p:sldId id="316" r:id="rId21"/>
    <p:sldId id="309" r:id="rId22"/>
    <p:sldId id="326" r:id="rId23"/>
    <p:sldId id="323" r:id="rId24"/>
    <p:sldId id="256" r:id="rId25"/>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Norbutaitė" initials="SN" lastIdx="2" clrIdx="0">
    <p:extLst>
      <p:ext uri="{19B8F6BF-5375-455C-9EA6-DF929625EA0E}">
        <p15:presenceInfo xmlns:p15="http://schemas.microsoft.com/office/powerpoint/2012/main" userId="S-1-5-21-1847287375-3726142591-3614520517-177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Šviesus stilius 2 – paryškinimas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Vidutinis stilius 2 – paryškinima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Be stiliaus, be tinklelio">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34" autoAdjust="0"/>
    <p:restoredTop sz="94660"/>
  </p:normalViewPr>
  <p:slideViewPr>
    <p:cSldViewPr>
      <p:cViewPr varScale="1">
        <p:scale>
          <a:sx n="79" d="100"/>
          <a:sy n="79" d="100"/>
        </p:scale>
        <p:origin x="1042" y="41"/>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7290B6-E326-442D-99BA-CA3F76876DA1}" type="datetimeFigureOut">
              <a:rPr lang="lt-LT" smtClean="0"/>
              <a:pPr/>
              <a:t>2024-05-20</a:t>
            </a:fld>
            <a:endParaRPr lang="lt-LT"/>
          </a:p>
        </p:txBody>
      </p:sp>
      <p:sp>
        <p:nvSpPr>
          <p:cNvPr id="4" name="Skaidrės vaizdo vietos rezervavimo ženkla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4B608F-6C34-40EC-A69A-29C07A4C3E42}" type="slidenum">
              <a:rPr lang="lt-LT" smtClean="0"/>
              <a:pPr/>
              <a:t>‹#›</a:t>
            </a:fld>
            <a:endParaRPr lang="lt-LT"/>
          </a:p>
        </p:txBody>
      </p:sp>
    </p:spTree>
    <p:extLst>
      <p:ext uri="{BB962C8B-B14F-4D97-AF65-F5344CB8AC3E}">
        <p14:creationId xmlns:p14="http://schemas.microsoft.com/office/powerpoint/2010/main" val="1433363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324B608F-6C34-40EC-A69A-29C07A4C3E42}" type="slidenum">
              <a:rPr lang="lt-LT" smtClean="0"/>
              <a:pPr/>
              <a:t>1</a:t>
            </a:fld>
            <a:endParaRPr lang="lt-LT"/>
          </a:p>
        </p:txBody>
      </p:sp>
    </p:spTree>
    <p:extLst>
      <p:ext uri="{BB962C8B-B14F-4D97-AF65-F5344CB8AC3E}">
        <p14:creationId xmlns:p14="http://schemas.microsoft.com/office/powerpoint/2010/main" val="1128082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lt-LT"/>
              <a:t>Spustelėję redag. ruoš. pavad. stilių</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Spustelėję redag. ruoš. paantrš. stilių</a:t>
            </a:r>
          </a:p>
        </p:txBody>
      </p:sp>
      <p:sp>
        <p:nvSpPr>
          <p:cNvPr id="4" name="Date Placeholder 3"/>
          <p:cNvSpPr>
            <a:spLocks noGrp="1"/>
          </p:cNvSpPr>
          <p:nvPr>
            <p:ph type="dt" sz="half" idx="10"/>
          </p:nvPr>
        </p:nvSpPr>
        <p:spPr/>
        <p:txBody>
          <a:bodyPr/>
          <a:lstStyle/>
          <a:p>
            <a:fld id="{B86CCFA0-4F0D-4E9D-B4A7-154898204CDD}" type="datetimeFigureOut">
              <a:rPr lang="lt-LT" smtClean="0"/>
              <a:pPr/>
              <a:t>2024-05-20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8DA7571F-5CAD-4588-97CF-4266FB34AE45}" type="slidenum">
              <a:rPr lang="lt-LT" smtClean="0"/>
              <a:pPr/>
              <a:t>‹#›</a:t>
            </a:fld>
            <a:endParaRPr lang="lt-LT"/>
          </a:p>
        </p:txBody>
      </p:sp>
    </p:spTree>
    <p:extLst>
      <p:ext uri="{BB962C8B-B14F-4D97-AF65-F5344CB8AC3E}">
        <p14:creationId xmlns:p14="http://schemas.microsoft.com/office/powerpoint/2010/main" val="317144560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p>
        </p:txBody>
      </p:sp>
      <p:sp>
        <p:nvSpPr>
          <p:cNvPr id="3" name="Vertical Text Placeholder 2"/>
          <p:cNvSpPr>
            <a:spLocks noGrp="1"/>
          </p:cNvSpPr>
          <p:nvPr>
            <p:ph type="body" orient="vert" idx="1"/>
          </p:nvPr>
        </p:nvSpPr>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e Placeholder 3"/>
          <p:cNvSpPr>
            <a:spLocks noGrp="1"/>
          </p:cNvSpPr>
          <p:nvPr>
            <p:ph type="dt" sz="half" idx="10"/>
          </p:nvPr>
        </p:nvSpPr>
        <p:spPr/>
        <p:txBody>
          <a:bodyPr/>
          <a:lstStyle/>
          <a:p>
            <a:fld id="{B86CCFA0-4F0D-4E9D-B4A7-154898204CDD}" type="datetimeFigureOut">
              <a:rPr lang="lt-LT" smtClean="0"/>
              <a:pPr/>
              <a:t>2024-05-20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8DA7571F-5CAD-4588-97CF-4266FB34AE45}" type="slidenum">
              <a:rPr lang="lt-LT" smtClean="0"/>
              <a:pPr/>
              <a:t>‹#›</a:t>
            </a:fld>
            <a:endParaRPr lang="lt-LT"/>
          </a:p>
        </p:txBody>
      </p:sp>
    </p:spTree>
    <p:extLst>
      <p:ext uri="{BB962C8B-B14F-4D97-AF65-F5344CB8AC3E}">
        <p14:creationId xmlns:p14="http://schemas.microsoft.com/office/powerpoint/2010/main" val="423899323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lt-LT"/>
              <a:t>Spustelėję redag. ruoš. pavad. stilių</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e Placeholder 3"/>
          <p:cNvSpPr>
            <a:spLocks noGrp="1"/>
          </p:cNvSpPr>
          <p:nvPr>
            <p:ph type="dt" sz="half" idx="10"/>
          </p:nvPr>
        </p:nvSpPr>
        <p:spPr/>
        <p:txBody>
          <a:bodyPr/>
          <a:lstStyle/>
          <a:p>
            <a:fld id="{B86CCFA0-4F0D-4E9D-B4A7-154898204CDD}" type="datetimeFigureOut">
              <a:rPr lang="lt-LT" smtClean="0"/>
              <a:pPr/>
              <a:t>2024-05-20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8DA7571F-5CAD-4588-97CF-4266FB34AE45}" type="slidenum">
              <a:rPr lang="lt-LT" smtClean="0"/>
              <a:pPr/>
              <a:t>‹#›</a:t>
            </a:fld>
            <a:endParaRPr lang="lt-LT"/>
          </a:p>
        </p:txBody>
      </p:sp>
    </p:spTree>
    <p:extLst>
      <p:ext uri="{BB962C8B-B14F-4D97-AF65-F5344CB8AC3E}">
        <p14:creationId xmlns:p14="http://schemas.microsoft.com/office/powerpoint/2010/main" val="139808494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p>
        </p:txBody>
      </p:sp>
      <p:sp>
        <p:nvSpPr>
          <p:cNvPr id="3" name="Content Placeholder 2"/>
          <p:cNvSpPr>
            <a:spLocks noGrp="1"/>
          </p:cNvSpPr>
          <p:nvPr>
            <p:ph idx="1"/>
          </p:nvPr>
        </p:nvSpPr>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e Placeholder 3"/>
          <p:cNvSpPr>
            <a:spLocks noGrp="1"/>
          </p:cNvSpPr>
          <p:nvPr>
            <p:ph type="dt" sz="half" idx="10"/>
          </p:nvPr>
        </p:nvSpPr>
        <p:spPr/>
        <p:txBody>
          <a:bodyPr/>
          <a:lstStyle/>
          <a:p>
            <a:fld id="{B86CCFA0-4F0D-4E9D-B4A7-154898204CDD}" type="datetimeFigureOut">
              <a:rPr lang="lt-LT" smtClean="0"/>
              <a:pPr/>
              <a:t>2024-05-20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8DA7571F-5CAD-4588-97CF-4266FB34AE45}" type="slidenum">
              <a:rPr lang="lt-LT" smtClean="0"/>
              <a:pPr/>
              <a:t>‹#›</a:t>
            </a:fld>
            <a:endParaRPr lang="lt-LT"/>
          </a:p>
        </p:txBody>
      </p:sp>
    </p:spTree>
    <p:extLst>
      <p:ext uri="{BB962C8B-B14F-4D97-AF65-F5344CB8AC3E}">
        <p14:creationId xmlns:p14="http://schemas.microsoft.com/office/powerpoint/2010/main" val="208551575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lt-LT"/>
              <a:t>Spustelėję redag. ruoš. pavad. stilių</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Spustelėję redag. ruoš. teksto stilių</a:t>
            </a:r>
          </a:p>
        </p:txBody>
      </p:sp>
      <p:sp>
        <p:nvSpPr>
          <p:cNvPr id="4" name="Date Placeholder 3"/>
          <p:cNvSpPr>
            <a:spLocks noGrp="1"/>
          </p:cNvSpPr>
          <p:nvPr>
            <p:ph type="dt" sz="half" idx="10"/>
          </p:nvPr>
        </p:nvSpPr>
        <p:spPr/>
        <p:txBody>
          <a:bodyPr/>
          <a:lstStyle/>
          <a:p>
            <a:fld id="{B86CCFA0-4F0D-4E9D-B4A7-154898204CDD}" type="datetimeFigureOut">
              <a:rPr lang="lt-LT" smtClean="0"/>
              <a:pPr/>
              <a:t>2024-05-20</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8DA7571F-5CAD-4588-97CF-4266FB34AE45}" type="slidenum">
              <a:rPr lang="lt-LT" smtClean="0"/>
              <a:pPr/>
              <a:t>‹#›</a:t>
            </a:fld>
            <a:endParaRPr lang="lt-LT"/>
          </a:p>
        </p:txBody>
      </p:sp>
    </p:spTree>
    <p:extLst>
      <p:ext uri="{BB962C8B-B14F-4D97-AF65-F5344CB8AC3E}">
        <p14:creationId xmlns:p14="http://schemas.microsoft.com/office/powerpoint/2010/main" val="163503490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Date Placeholder 4"/>
          <p:cNvSpPr>
            <a:spLocks noGrp="1"/>
          </p:cNvSpPr>
          <p:nvPr>
            <p:ph type="dt" sz="half" idx="10"/>
          </p:nvPr>
        </p:nvSpPr>
        <p:spPr/>
        <p:txBody>
          <a:bodyPr/>
          <a:lstStyle/>
          <a:p>
            <a:fld id="{B86CCFA0-4F0D-4E9D-B4A7-154898204CDD}" type="datetimeFigureOut">
              <a:rPr lang="lt-LT" smtClean="0"/>
              <a:pPr/>
              <a:t>2024-05-20</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8DA7571F-5CAD-4588-97CF-4266FB34AE45}" type="slidenum">
              <a:rPr lang="lt-LT" smtClean="0"/>
              <a:pPr/>
              <a:t>‹#›</a:t>
            </a:fld>
            <a:endParaRPr lang="lt-LT"/>
          </a:p>
        </p:txBody>
      </p:sp>
    </p:spTree>
    <p:extLst>
      <p:ext uri="{BB962C8B-B14F-4D97-AF65-F5344CB8AC3E}">
        <p14:creationId xmlns:p14="http://schemas.microsoft.com/office/powerpoint/2010/main" val="18769187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a:t>Spustelėję redag. ruoš. pavad. stilių</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7" name="Date Placeholder 6"/>
          <p:cNvSpPr>
            <a:spLocks noGrp="1"/>
          </p:cNvSpPr>
          <p:nvPr>
            <p:ph type="dt" sz="half" idx="10"/>
          </p:nvPr>
        </p:nvSpPr>
        <p:spPr/>
        <p:txBody>
          <a:bodyPr/>
          <a:lstStyle/>
          <a:p>
            <a:fld id="{B86CCFA0-4F0D-4E9D-B4A7-154898204CDD}" type="datetimeFigureOut">
              <a:rPr lang="lt-LT" smtClean="0"/>
              <a:pPr/>
              <a:t>2024-05-20</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8DA7571F-5CAD-4588-97CF-4266FB34AE45}" type="slidenum">
              <a:rPr lang="lt-LT" smtClean="0"/>
              <a:pPr/>
              <a:t>‹#›</a:t>
            </a:fld>
            <a:endParaRPr lang="lt-LT"/>
          </a:p>
        </p:txBody>
      </p:sp>
    </p:spTree>
    <p:extLst>
      <p:ext uri="{BB962C8B-B14F-4D97-AF65-F5344CB8AC3E}">
        <p14:creationId xmlns:p14="http://schemas.microsoft.com/office/powerpoint/2010/main" val="112529113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p>
        </p:txBody>
      </p:sp>
      <p:sp>
        <p:nvSpPr>
          <p:cNvPr id="3" name="Date Placeholder 2"/>
          <p:cNvSpPr>
            <a:spLocks noGrp="1"/>
          </p:cNvSpPr>
          <p:nvPr>
            <p:ph type="dt" sz="half" idx="10"/>
          </p:nvPr>
        </p:nvSpPr>
        <p:spPr/>
        <p:txBody>
          <a:bodyPr/>
          <a:lstStyle/>
          <a:p>
            <a:fld id="{B86CCFA0-4F0D-4E9D-B4A7-154898204CDD}" type="datetimeFigureOut">
              <a:rPr lang="lt-LT" smtClean="0"/>
              <a:pPr/>
              <a:t>2024-05-20</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8DA7571F-5CAD-4588-97CF-4266FB34AE45}" type="slidenum">
              <a:rPr lang="lt-LT" smtClean="0"/>
              <a:pPr/>
              <a:t>‹#›</a:t>
            </a:fld>
            <a:endParaRPr lang="lt-LT"/>
          </a:p>
        </p:txBody>
      </p:sp>
    </p:spTree>
    <p:extLst>
      <p:ext uri="{BB962C8B-B14F-4D97-AF65-F5344CB8AC3E}">
        <p14:creationId xmlns:p14="http://schemas.microsoft.com/office/powerpoint/2010/main" val="4913483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CCFA0-4F0D-4E9D-B4A7-154898204CDD}" type="datetimeFigureOut">
              <a:rPr lang="lt-LT" smtClean="0"/>
              <a:pPr/>
              <a:t>2024-05-20</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8DA7571F-5CAD-4588-97CF-4266FB34AE45}" type="slidenum">
              <a:rPr lang="lt-LT" smtClean="0"/>
              <a:pPr/>
              <a:t>‹#›</a:t>
            </a:fld>
            <a:endParaRPr lang="lt-LT"/>
          </a:p>
        </p:txBody>
      </p:sp>
    </p:spTree>
    <p:extLst>
      <p:ext uri="{BB962C8B-B14F-4D97-AF65-F5344CB8AC3E}">
        <p14:creationId xmlns:p14="http://schemas.microsoft.com/office/powerpoint/2010/main" val="119690452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lt-LT"/>
              <a:t>Spustelėję redag. ruoš. pavad. stilių</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Date Placeholder 4"/>
          <p:cNvSpPr>
            <a:spLocks noGrp="1"/>
          </p:cNvSpPr>
          <p:nvPr>
            <p:ph type="dt" sz="half" idx="10"/>
          </p:nvPr>
        </p:nvSpPr>
        <p:spPr/>
        <p:txBody>
          <a:bodyPr/>
          <a:lstStyle/>
          <a:p>
            <a:fld id="{B86CCFA0-4F0D-4E9D-B4A7-154898204CDD}" type="datetimeFigureOut">
              <a:rPr lang="lt-LT" smtClean="0"/>
              <a:pPr/>
              <a:t>2024-05-20</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8DA7571F-5CAD-4588-97CF-4266FB34AE45}" type="slidenum">
              <a:rPr lang="lt-LT" smtClean="0"/>
              <a:pPr/>
              <a:t>‹#›</a:t>
            </a:fld>
            <a:endParaRPr lang="lt-LT"/>
          </a:p>
        </p:txBody>
      </p:sp>
    </p:spTree>
    <p:extLst>
      <p:ext uri="{BB962C8B-B14F-4D97-AF65-F5344CB8AC3E}">
        <p14:creationId xmlns:p14="http://schemas.microsoft.com/office/powerpoint/2010/main" val="14379970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lt-LT"/>
              <a:t>Spustelėję redag. ruoš. pavad. stilių</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 norėdami įtraukti pav.</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Date Placeholder 4"/>
          <p:cNvSpPr>
            <a:spLocks noGrp="1"/>
          </p:cNvSpPr>
          <p:nvPr>
            <p:ph type="dt" sz="half" idx="10"/>
          </p:nvPr>
        </p:nvSpPr>
        <p:spPr/>
        <p:txBody>
          <a:bodyPr/>
          <a:lstStyle/>
          <a:p>
            <a:fld id="{B86CCFA0-4F0D-4E9D-B4A7-154898204CDD}" type="datetimeFigureOut">
              <a:rPr lang="lt-LT" smtClean="0"/>
              <a:pPr/>
              <a:t>2024-05-20</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8DA7571F-5CAD-4588-97CF-4266FB34AE45}" type="slidenum">
              <a:rPr lang="lt-LT" smtClean="0"/>
              <a:pPr/>
              <a:t>‹#›</a:t>
            </a:fld>
            <a:endParaRPr lang="lt-LT"/>
          </a:p>
        </p:txBody>
      </p:sp>
    </p:spTree>
    <p:extLst>
      <p:ext uri="{BB962C8B-B14F-4D97-AF65-F5344CB8AC3E}">
        <p14:creationId xmlns:p14="http://schemas.microsoft.com/office/powerpoint/2010/main" val="35989646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lt-LT"/>
              <a:t>Spustelėję redag. ruoš. pavad. stilių</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CCFA0-4F0D-4E9D-B4A7-154898204CDD}" type="datetimeFigureOut">
              <a:rPr lang="lt-LT" smtClean="0"/>
              <a:pPr/>
              <a:t>2024-05-20</a:t>
            </a:fld>
            <a:endParaRPr lang="lt-LT"/>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7571F-5CAD-4588-97CF-4266FB34AE45}" type="slidenum">
              <a:rPr lang="lt-LT" smtClean="0"/>
              <a:pPr/>
              <a:t>‹#›</a:t>
            </a:fld>
            <a:endParaRPr lang="lt-LT"/>
          </a:p>
        </p:txBody>
      </p:sp>
    </p:spTree>
    <p:extLst>
      <p:ext uri="{BB962C8B-B14F-4D97-AF65-F5344CB8AC3E}">
        <p14:creationId xmlns:p14="http://schemas.microsoft.com/office/powerpoint/2010/main" val="856971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image" Target="../media/image2.pn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0BD903-193A-4626-80D9-11DFCB012E23}"/>
              </a:ext>
            </a:extLst>
          </p:cNvPr>
          <p:cNvSpPr txBox="1"/>
          <p:nvPr/>
        </p:nvSpPr>
        <p:spPr>
          <a:xfrm>
            <a:off x="2783632" y="2132856"/>
            <a:ext cx="6781800"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chemeClr val="bg1"/>
                </a:solidFill>
                <a:latin typeface="Times New Roman" panose="02020603050405020304" pitchFamily="18" charset="0"/>
                <a:cs typeface="Times New Roman" panose="02020603050405020304" pitchFamily="18" charset="0"/>
              </a:rPr>
              <a:t>Mobilizacij</a:t>
            </a:r>
            <a:r>
              <a:rPr lang="lt-LT" sz="6000" b="1" dirty="0">
                <a:solidFill>
                  <a:schemeClr val="bg1"/>
                </a:solidFill>
                <a:latin typeface="Times New Roman" panose="02020603050405020304" pitchFamily="18" charset="0"/>
                <a:cs typeface="Times New Roman" panose="02020603050405020304" pitchFamily="18" charset="0"/>
              </a:rPr>
              <a:t>a</a:t>
            </a:r>
          </a:p>
          <a:p>
            <a:pPr algn="ctr"/>
            <a:r>
              <a:rPr lang="lt-LT" sz="3200" b="1"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2067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614D5BD-963C-1F97-8814-0025166083EA}"/>
              </a:ext>
            </a:extLst>
          </p:cNvPr>
          <p:cNvSpPr>
            <a:spLocks noGrp="1"/>
          </p:cNvSpPr>
          <p:nvPr>
            <p:ph type="title"/>
          </p:nvPr>
        </p:nvSpPr>
        <p:spPr>
          <a:xfrm>
            <a:off x="479376" y="1196752"/>
            <a:ext cx="10972800" cy="1143000"/>
          </a:xfrm>
        </p:spPr>
        <p:txBody>
          <a:bodyPr>
            <a:normAutofit/>
          </a:bodyPr>
          <a:lstStyle/>
          <a:p>
            <a:pPr algn="l"/>
            <a:r>
              <a:rPr lang="en-US" sz="2400" b="1" dirty="0">
                <a:solidFill>
                  <a:srgbClr val="C00000"/>
                </a:solidFill>
                <a:latin typeface="Times New Roman" panose="02020603050405020304" pitchFamily="18" charset="0"/>
                <a:cs typeface="Times New Roman" panose="02020603050405020304" pitchFamily="18" charset="0"/>
              </a:rPr>
              <a:t>PASIRENGIMAS MOBILIZACIJAI</a:t>
            </a:r>
            <a:endParaRPr lang="lt-LT" sz="2400" b="1" dirty="0">
              <a:solidFill>
                <a:srgbClr val="C00000"/>
              </a:solidFill>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20BF7BA7-6CA3-5842-A290-34E8F2E6E2E6}"/>
              </a:ext>
            </a:extLst>
          </p:cNvPr>
          <p:cNvSpPr>
            <a:spLocks noGrp="1"/>
          </p:cNvSpPr>
          <p:nvPr>
            <p:ph idx="1"/>
          </p:nvPr>
        </p:nvSpPr>
        <p:spPr>
          <a:xfrm>
            <a:off x="609600" y="2204864"/>
            <a:ext cx="10972800" cy="2332855"/>
          </a:xfrm>
        </p:spPr>
        <p:txBody>
          <a:bodyPr>
            <a:normAutofit/>
          </a:bodyPr>
          <a:lstStyle/>
          <a:p>
            <a:pPr marL="0" indent="0">
              <a:buNone/>
            </a:pPr>
            <a:r>
              <a:rPr lang="lt-LT" sz="2600" dirty="0">
                <a:latin typeface="Times New Roman" panose="02020603050405020304" pitchFamily="18" charset="0"/>
                <a:cs typeface="Times New Roman" panose="02020603050405020304" pitchFamily="18" charset="0"/>
              </a:rPr>
              <a:t>Vienas pagrindinių pasirengimo mobilizacijai siekių – pasirengti ir paskelbus mobilizaciją ir (ar) įvedus karo padėtį užtikrinti Vyriausybės nutarimu patvirtintų gyvybiškai svarbių valstybės funkcijų atlikimą.</a:t>
            </a:r>
            <a:endParaRPr lang="en-US" sz="2600" dirty="0">
              <a:latin typeface="Times New Roman" panose="02020603050405020304" pitchFamily="18" charset="0"/>
              <a:cs typeface="Times New Roman" panose="02020603050405020304" pitchFamily="18" charset="0"/>
            </a:endParaRPr>
          </a:p>
          <a:p>
            <a:pPr marL="0" indent="0">
              <a:buNone/>
            </a:pPr>
            <a:r>
              <a:rPr lang="lt-LT" dirty="0"/>
              <a:t> </a:t>
            </a:r>
          </a:p>
        </p:txBody>
      </p:sp>
      <p:pic>
        <p:nvPicPr>
          <p:cNvPr id="5" name="Paveikslėlis 4" descr="Paveikslėlis, kuriame yra tekstas, Šriftas, ekrano kopija&#10;&#10;Automatiškai sugeneruotas aprašymas">
            <a:extLst>
              <a:ext uri="{FF2B5EF4-FFF2-40B4-BE49-F238E27FC236}">
                <a16:creationId xmlns:a16="http://schemas.microsoft.com/office/drawing/2014/main" id="{7CD057FA-FABF-3F21-9AA6-242BC7178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640" y="4077072"/>
            <a:ext cx="6369708" cy="23328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aveikslėlis 5">
            <a:extLst>
              <a:ext uri="{FF2B5EF4-FFF2-40B4-BE49-F238E27FC236}">
                <a16:creationId xmlns:a16="http://schemas.microsoft.com/office/drawing/2014/main" id="{5F07F3EB-C670-622A-B6BF-7F21B6D1BFB4}"/>
              </a:ext>
            </a:extLst>
          </p:cNvPr>
          <p:cNvPicPr>
            <a:picLocks noChangeAspect="1"/>
          </p:cNvPicPr>
          <p:nvPr/>
        </p:nvPicPr>
        <p:blipFill>
          <a:blip r:embed="rId3"/>
          <a:stretch>
            <a:fillRect/>
          </a:stretch>
        </p:blipFill>
        <p:spPr>
          <a:xfrm>
            <a:off x="10056440" y="620688"/>
            <a:ext cx="1902117" cy="792549"/>
          </a:xfrm>
          <a:prstGeom prst="rect">
            <a:avLst/>
          </a:prstGeom>
        </p:spPr>
      </p:pic>
    </p:spTree>
    <p:extLst>
      <p:ext uri="{BB962C8B-B14F-4D97-AF65-F5344CB8AC3E}">
        <p14:creationId xmlns:p14="http://schemas.microsoft.com/office/powerpoint/2010/main" val="240451101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6988817-DAAA-5CCE-6FC0-81DDC011A8A4}"/>
              </a:ext>
            </a:extLst>
          </p:cNvPr>
          <p:cNvSpPr>
            <a:spLocks noGrp="1"/>
          </p:cNvSpPr>
          <p:nvPr>
            <p:ph type="title"/>
          </p:nvPr>
        </p:nvSpPr>
        <p:spPr/>
        <p:txBody>
          <a:bodyPr/>
          <a:lstStyle/>
          <a:p>
            <a:endParaRPr lang="lt-LT"/>
          </a:p>
        </p:txBody>
      </p:sp>
      <p:pic>
        <p:nvPicPr>
          <p:cNvPr id="10" name="Paveikslėlis 9">
            <a:extLst>
              <a:ext uri="{FF2B5EF4-FFF2-40B4-BE49-F238E27FC236}">
                <a16:creationId xmlns:a16="http://schemas.microsoft.com/office/drawing/2014/main" id="{A21C03BF-2368-265B-30C5-F8968BDCECF0}"/>
              </a:ext>
            </a:extLst>
          </p:cNvPr>
          <p:cNvPicPr>
            <a:picLocks noChangeAspect="1"/>
          </p:cNvPicPr>
          <p:nvPr/>
        </p:nvPicPr>
        <p:blipFill>
          <a:blip r:embed="rId2"/>
          <a:stretch>
            <a:fillRect/>
          </a:stretch>
        </p:blipFill>
        <p:spPr>
          <a:xfrm>
            <a:off x="10056440" y="620688"/>
            <a:ext cx="1902117" cy="792549"/>
          </a:xfrm>
          <a:prstGeom prst="rect">
            <a:avLst/>
          </a:prstGeom>
        </p:spPr>
      </p:pic>
      <p:pic>
        <p:nvPicPr>
          <p:cNvPr id="4" name="Grafinis elementas 3" descr="Group of people with solid fill">
            <a:extLst>
              <a:ext uri="{FF2B5EF4-FFF2-40B4-BE49-F238E27FC236}">
                <a16:creationId xmlns:a16="http://schemas.microsoft.com/office/drawing/2014/main" id="{929ED596-AB37-1E98-09C2-6F1B39C92C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8915" y="3446246"/>
            <a:ext cx="914400" cy="914400"/>
          </a:xfrm>
          <a:prstGeom prst="rect">
            <a:avLst/>
          </a:prstGeom>
        </p:spPr>
      </p:pic>
      <p:sp>
        <p:nvSpPr>
          <p:cNvPr id="6" name="TextBox 5">
            <a:extLst>
              <a:ext uri="{FF2B5EF4-FFF2-40B4-BE49-F238E27FC236}">
                <a16:creationId xmlns:a16="http://schemas.microsoft.com/office/drawing/2014/main" id="{D740E99A-ECD3-DFB7-92B1-58BBAB0E24A3}"/>
              </a:ext>
            </a:extLst>
          </p:cNvPr>
          <p:cNvSpPr txBox="1"/>
          <p:nvPr/>
        </p:nvSpPr>
        <p:spPr>
          <a:xfrm>
            <a:off x="767408" y="3730196"/>
            <a:ext cx="1656184" cy="369332"/>
          </a:xfrm>
          <a:prstGeom prst="rect">
            <a:avLst/>
          </a:prstGeom>
          <a:noFill/>
        </p:spPr>
        <p:txBody>
          <a:bodyPr wrap="square">
            <a:spAutoFit/>
          </a:bodyPr>
          <a:lstStyle/>
          <a:p>
            <a:r>
              <a:rPr lang="lt-LT" sz="1800" b="1" dirty="0">
                <a:latin typeface="Times New Roman" panose="02020603050405020304" pitchFamily="18" charset="0"/>
                <a:cs typeface="Times New Roman" panose="02020603050405020304" pitchFamily="18" charset="0"/>
              </a:rPr>
              <a:t>Žmogiškuosius</a:t>
            </a:r>
            <a:endParaRPr lang="lt-LT" dirty="0"/>
          </a:p>
        </p:txBody>
      </p:sp>
      <p:pic>
        <p:nvPicPr>
          <p:cNvPr id="11" name="Grafinis elementas 10" descr="Bulldozer with solid fill">
            <a:extLst>
              <a:ext uri="{FF2B5EF4-FFF2-40B4-BE49-F238E27FC236}">
                <a16:creationId xmlns:a16="http://schemas.microsoft.com/office/drawing/2014/main" id="{2CA78435-D5B1-F8F7-CEC5-FC03E96D80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5651" y="3020180"/>
            <a:ext cx="914400" cy="914400"/>
          </a:xfrm>
          <a:prstGeom prst="rect">
            <a:avLst/>
          </a:prstGeom>
        </p:spPr>
      </p:pic>
      <p:pic>
        <p:nvPicPr>
          <p:cNvPr id="13" name="Grafinis elementas 12" descr="Car with solid fill">
            <a:extLst>
              <a:ext uri="{FF2B5EF4-FFF2-40B4-BE49-F238E27FC236}">
                <a16:creationId xmlns:a16="http://schemas.microsoft.com/office/drawing/2014/main" id="{1DC2A07E-26A1-B9BF-02D5-BD5B123930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00158" y="3621021"/>
            <a:ext cx="914400" cy="914400"/>
          </a:xfrm>
          <a:prstGeom prst="rect">
            <a:avLst/>
          </a:prstGeom>
        </p:spPr>
      </p:pic>
      <p:pic>
        <p:nvPicPr>
          <p:cNvPr id="15" name="Grafinis elementas 14" descr="City with solid fill">
            <a:extLst>
              <a:ext uri="{FF2B5EF4-FFF2-40B4-BE49-F238E27FC236}">
                <a16:creationId xmlns:a16="http://schemas.microsoft.com/office/drawing/2014/main" id="{ACB00C85-5696-BD92-1DA7-8F51F89B89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09553" y="3637565"/>
            <a:ext cx="914400" cy="914400"/>
          </a:xfrm>
          <a:prstGeom prst="rect">
            <a:avLst/>
          </a:prstGeom>
        </p:spPr>
      </p:pic>
      <p:pic>
        <p:nvPicPr>
          <p:cNvPr id="17" name="Grafinis elementas 16" descr="Helicopter with solid fill">
            <a:extLst>
              <a:ext uri="{FF2B5EF4-FFF2-40B4-BE49-F238E27FC236}">
                <a16:creationId xmlns:a16="http://schemas.microsoft.com/office/drawing/2014/main" id="{0F1B9E3A-B05B-F928-1C7B-09E5AED2D1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11790" y="4302718"/>
            <a:ext cx="914400" cy="914400"/>
          </a:xfrm>
          <a:prstGeom prst="rect">
            <a:avLst/>
          </a:prstGeom>
        </p:spPr>
      </p:pic>
      <p:sp>
        <p:nvSpPr>
          <p:cNvPr id="19" name="TextBox 18">
            <a:extLst>
              <a:ext uri="{FF2B5EF4-FFF2-40B4-BE49-F238E27FC236}">
                <a16:creationId xmlns:a16="http://schemas.microsoft.com/office/drawing/2014/main" id="{F371908C-815E-3085-5494-4D945779FD3B}"/>
              </a:ext>
            </a:extLst>
          </p:cNvPr>
          <p:cNvSpPr txBox="1"/>
          <p:nvPr/>
        </p:nvSpPr>
        <p:spPr>
          <a:xfrm>
            <a:off x="3355556" y="3708889"/>
            <a:ext cx="1566070" cy="369332"/>
          </a:xfrm>
          <a:prstGeom prst="rect">
            <a:avLst/>
          </a:prstGeom>
          <a:noFill/>
        </p:spPr>
        <p:txBody>
          <a:bodyPr wrap="square">
            <a:spAutoFit/>
          </a:bodyPr>
          <a:lstStyle/>
          <a:p>
            <a:r>
              <a:rPr lang="lt-LT" b="1" dirty="0">
                <a:latin typeface="Times New Roman" panose="02020603050405020304" pitchFamily="18" charset="0"/>
                <a:cs typeface="Times New Roman" panose="02020603050405020304" pitchFamily="18" charset="0"/>
              </a:rPr>
              <a:t>M</a:t>
            </a:r>
            <a:r>
              <a:rPr lang="lt-LT" sz="1800" b="1" dirty="0">
                <a:latin typeface="Times New Roman" panose="02020603050405020304" pitchFamily="18" charset="0"/>
                <a:cs typeface="Times New Roman" panose="02020603050405020304" pitchFamily="18" charset="0"/>
              </a:rPr>
              <a:t>aterialinius</a:t>
            </a:r>
            <a:endParaRPr lang="lt-LT" dirty="0"/>
          </a:p>
        </p:txBody>
      </p:sp>
      <p:sp>
        <p:nvSpPr>
          <p:cNvPr id="21" name="TextBox 20">
            <a:extLst>
              <a:ext uri="{FF2B5EF4-FFF2-40B4-BE49-F238E27FC236}">
                <a16:creationId xmlns:a16="http://schemas.microsoft.com/office/drawing/2014/main" id="{0C9466C2-5F95-F743-2ED8-CE8DF303AA18}"/>
              </a:ext>
            </a:extLst>
          </p:cNvPr>
          <p:cNvSpPr txBox="1"/>
          <p:nvPr/>
        </p:nvSpPr>
        <p:spPr>
          <a:xfrm>
            <a:off x="7454888" y="3697820"/>
            <a:ext cx="1363267" cy="369332"/>
          </a:xfrm>
          <a:prstGeom prst="rect">
            <a:avLst/>
          </a:prstGeom>
          <a:noFill/>
        </p:spPr>
        <p:txBody>
          <a:bodyPr wrap="square">
            <a:spAutoFit/>
          </a:bodyPr>
          <a:lstStyle/>
          <a:p>
            <a:r>
              <a:rPr lang="lt-LT" b="1" dirty="0">
                <a:latin typeface="Times New Roman" panose="02020603050405020304" pitchFamily="18" charset="0"/>
                <a:cs typeface="Times New Roman" panose="02020603050405020304" pitchFamily="18" charset="0"/>
              </a:rPr>
              <a:t>F</a:t>
            </a:r>
            <a:r>
              <a:rPr lang="lt-LT" sz="1800" b="1" dirty="0">
                <a:latin typeface="Times New Roman" panose="02020603050405020304" pitchFamily="18" charset="0"/>
                <a:cs typeface="Times New Roman" panose="02020603050405020304" pitchFamily="18" charset="0"/>
              </a:rPr>
              <a:t>inansinius</a:t>
            </a:r>
            <a:endParaRPr lang="lt-LT" dirty="0"/>
          </a:p>
        </p:txBody>
      </p:sp>
      <p:pic>
        <p:nvPicPr>
          <p:cNvPr id="23" name="Grafinis elementas 22" descr="Euro with solid fill">
            <a:extLst>
              <a:ext uri="{FF2B5EF4-FFF2-40B4-BE49-F238E27FC236}">
                <a16:creationId xmlns:a16="http://schemas.microsoft.com/office/drawing/2014/main" id="{759DD395-CF25-125A-C4C0-2ECCFB184D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63933" y="3185128"/>
            <a:ext cx="914400" cy="914400"/>
          </a:xfrm>
          <a:prstGeom prst="rect">
            <a:avLst/>
          </a:prstGeom>
        </p:spPr>
      </p:pic>
      <p:pic>
        <p:nvPicPr>
          <p:cNvPr id="25" name="Grafinis elementas 24" descr="Money outline">
            <a:extLst>
              <a:ext uri="{FF2B5EF4-FFF2-40B4-BE49-F238E27FC236}">
                <a16:creationId xmlns:a16="http://schemas.microsoft.com/office/drawing/2014/main" id="{26A721CE-82FD-040A-C45C-0ED0C4207B4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728897" y="3933058"/>
            <a:ext cx="914400" cy="914400"/>
          </a:xfrm>
          <a:prstGeom prst="rect">
            <a:avLst/>
          </a:prstGeom>
        </p:spPr>
      </p:pic>
      <p:pic>
        <p:nvPicPr>
          <p:cNvPr id="29" name="Grafinis elementas 28" descr="Wallet with solid fill">
            <a:extLst>
              <a:ext uri="{FF2B5EF4-FFF2-40B4-BE49-F238E27FC236}">
                <a16:creationId xmlns:a16="http://schemas.microsoft.com/office/drawing/2014/main" id="{74061082-FF38-C905-E0A7-21A926DE4F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609042" y="3101893"/>
            <a:ext cx="914400" cy="914400"/>
          </a:xfrm>
          <a:prstGeom prst="rect">
            <a:avLst/>
          </a:prstGeom>
        </p:spPr>
      </p:pic>
      <p:pic>
        <p:nvPicPr>
          <p:cNvPr id="31" name="Grafinis elementas 30" descr="Coins with solid fill">
            <a:extLst>
              <a:ext uri="{FF2B5EF4-FFF2-40B4-BE49-F238E27FC236}">
                <a16:creationId xmlns:a16="http://schemas.microsoft.com/office/drawing/2014/main" id="{6BB45035-217A-E678-7A88-EAAA05BFCC8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26427" y="3917332"/>
            <a:ext cx="914400" cy="914400"/>
          </a:xfrm>
          <a:prstGeom prst="rect">
            <a:avLst/>
          </a:prstGeom>
        </p:spPr>
      </p:pic>
      <p:sp>
        <p:nvSpPr>
          <p:cNvPr id="35" name="TextBox 34">
            <a:extLst>
              <a:ext uri="{FF2B5EF4-FFF2-40B4-BE49-F238E27FC236}">
                <a16:creationId xmlns:a16="http://schemas.microsoft.com/office/drawing/2014/main" id="{162E9D60-1650-EB60-84E3-5742A4FCFEEF}"/>
              </a:ext>
            </a:extLst>
          </p:cNvPr>
          <p:cNvSpPr txBox="1"/>
          <p:nvPr/>
        </p:nvSpPr>
        <p:spPr>
          <a:xfrm>
            <a:off x="289857" y="1664963"/>
            <a:ext cx="11612286" cy="830997"/>
          </a:xfrm>
          <a:prstGeom prst="rect">
            <a:avLst/>
          </a:prstGeom>
          <a:noFill/>
        </p:spPr>
        <p:txBody>
          <a:bodyPr wrap="square">
            <a:spAutoFit/>
          </a:bodyPr>
          <a:lstStyle/>
          <a:p>
            <a:r>
              <a:rPr lang="lt-LT" sz="2400" dirty="0">
                <a:latin typeface="Times New Roman" panose="02020603050405020304" pitchFamily="18" charset="0"/>
                <a:cs typeface="Times New Roman" panose="02020603050405020304" pitchFamily="18" charset="0"/>
              </a:rPr>
              <a:t>Mobilizacijos metu Valstybė pereina prie</a:t>
            </a:r>
            <a:r>
              <a:rPr lang="en-US" sz="2400" dirty="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gyvybiškai svarbių funkcijų palaikymo,</a:t>
            </a:r>
            <a:r>
              <a:rPr lang="en-US" sz="2400" dirty="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pasitelkiant visus turimus išteklius:</a:t>
            </a:r>
          </a:p>
        </p:txBody>
      </p:sp>
      <p:sp>
        <p:nvSpPr>
          <p:cNvPr id="5" name="TextBox 4">
            <a:extLst>
              <a:ext uri="{FF2B5EF4-FFF2-40B4-BE49-F238E27FC236}">
                <a16:creationId xmlns:a16="http://schemas.microsoft.com/office/drawing/2014/main" id="{64E5C88D-6C2A-74EC-590B-8ABF2221371E}"/>
              </a:ext>
            </a:extLst>
          </p:cNvPr>
          <p:cNvSpPr txBox="1"/>
          <p:nvPr/>
        </p:nvSpPr>
        <p:spPr>
          <a:xfrm>
            <a:off x="407368" y="5791439"/>
            <a:ext cx="10668416" cy="461665"/>
          </a:xfrm>
          <a:prstGeom prst="rect">
            <a:avLst/>
          </a:prstGeom>
          <a:noFill/>
        </p:spPr>
        <p:txBody>
          <a:bodyPr wrap="square">
            <a:spAutoFit/>
          </a:bodyPr>
          <a:lstStyle/>
          <a:p>
            <a:r>
              <a:rPr lang="lt-LT" sz="2400" dirty="0">
                <a:latin typeface="Times New Roman" panose="02020603050405020304" pitchFamily="18" charset="0"/>
                <a:cs typeface="Times New Roman" panose="02020603050405020304" pitchFamily="18" charset="0"/>
              </a:rPr>
              <a:t>Numatomas karo prievolininkų šaukimas į privalomąją karo tarnybą.</a:t>
            </a:r>
          </a:p>
        </p:txBody>
      </p:sp>
    </p:spTree>
    <p:extLst>
      <p:ext uri="{BB962C8B-B14F-4D97-AF65-F5344CB8AC3E}">
        <p14:creationId xmlns:p14="http://schemas.microsoft.com/office/powerpoint/2010/main" val="1890863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750"/>
                            </p:stCondLst>
                            <p:childTnLst>
                              <p:par>
                                <p:cTn id="31" presetID="42"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anim calcmode="lin" valueType="num">
                                      <p:cBhvr>
                                        <p:cTn id="34" dur="250" fill="hold"/>
                                        <p:tgtEl>
                                          <p:spTgt spid="15"/>
                                        </p:tgtEl>
                                        <p:attrNameLst>
                                          <p:attrName>ppt_x</p:attrName>
                                        </p:attrNameLst>
                                      </p:cBhvr>
                                      <p:tavLst>
                                        <p:tav tm="0">
                                          <p:val>
                                            <p:strVal val="#ppt_x"/>
                                          </p:val>
                                        </p:tav>
                                        <p:tav tm="100000">
                                          <p:val>
                                            <p:strVal val="#ppt_x"/>
                                          </p:val>
                                        </p:tav>
                                      </p:tavLst>
                                    </p:anim>
                                    <p:anim calcmode="lin" valueType="num">
                                      <p:cBhvr>
                                        <p:cTn id="35" dur="250" fill="hold"/>
                                        <p:tgtEl>
                                          <p:spTgt spid="15"/>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anim calcmode="lin" valueType="num">
                                      <p:cBhvr>
                                        <p:cTn id="40" dur="250" fill="hold"/>
                                        <p:tgtEl>
                                          <p:spTgt spid="11"/>
                                        </p:tgtEl>
                                        <p:attrNameLst>
                                          <p:attrName>ppt_x</p:attrName>
                                        </p:attrNameLst>
                                      </p:cBhvr>
                                      <p:tavLst>
                                        <p:tav tm="0">
                                          <p:val>
                                            <p:strVal val="#ppt_x"/>
                                          </p:val>
                                        </p:tav>
                                        <p:tav tm="100000">
                                          <p:val>
                                            <p:strVal val="#ppt_x"/>
                                          </p:val>
                                        </p:tav>
                                      </p:tavLst>
                                    </p:anim>
                                    <p:anim calcmode="lin" valueType="num">
                                      <p:cBhvr>
                                        <p:cTn id="41" dur="25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1250"/>
                            </p:stCondLst>
                            <p:childTnLst>
                              <p:par>
                                <p:cTn id="43" presetID="42"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anim calcmode="lin" valueType="num">
                                      <p:cBhvr>
                                        <p:cTn id="46" dur="250" fill="hold"/>
                                        <p:tgtEl>
                                          <p:spTgt spid="13"/>
                                        </p:tgtEl>
                                        <p:attrNameLst>
                                          <p:attrName>ppt_x</p:attrName>
                                        </p:attrNameLst>
                                      </p:cBhvr>
                                      <p:tavLst>
                                        <p:tav tm="0">
                                          <p:val>
                                            <p:strVal val="#ppt_x"/>
                                          </p:val>
                                        </p:tav>
                                        <p:tav tm="100000">
                                          <p:val>
                                            <p:strVal val="#ppt_x"/>
                                          </p:val>
                                        </p:tav>
                                      </p:tavLst>
                                    </p:anim>
                                    <p:anim calcmode="lin" valueType="num">
                                      <p:cBhvr>
                                        <p:cTn id="47" dur="250" fill="hold"/>
                                        <p:tgtEl>
                                          <p:spTgt spid="13"/>
                                        </p:tgtEl>
                                        <p:attrNameLst>
                                          <p:attrName>ppt_y</p:attrName>
                                        </p:attrNameLst>
                                      </p:cBhvr>
                                      <p:tavLst>
                                        <p:tav tm="0">
                                          <p:val>
                                            <p:strVal val="#ppt_y+.1"/>
                                          </p:val>
                                        </p:tav>
                                        <p:tav tm="100000">
                                          <p:val>
                                            <p:strVal val="#ppt_y"/>
                                          </p:val>
                                        </p:tav>
                                      </p:tavLst>
                                    </p:anim>
                                  </p:childTnLst>
                                </p:cTn>
                              </p:par>
                            </p:childTnLst>
                          </p:cTn>
                        </p:par>
                        <p:par>
                          <p:cTn id="48" fill="hold">
                            <p:stCondLst>
                              <p:cond delay="1500"/>
                            </p:stCondLst>
                            <p:childTnLst>
                              <p:par>
                                <p:cTn id="49" presetID="42"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50"/>
                                        <p:tgtEl>
                                          <p:spTgt spid="17"/>
                                        </p:tgtEl>
                                      </p:cBhvr>
                                    </p:animEffect>
                                    <p:anim calcmode="lin" valueType="num">
                                      <p:cBhvr>
                                        <p:cTn id="52" dur="250" fill="hold"/>
                                        <p:tgtEl>
                                          <p:spTgt spid="17"/>
                                        </p:tgtEl>
                                        <p:attrNameLst>
                                          <p:attrName>ppt_x</p:attrName>
                                        </p:attrNameLst>
                                      </p:cBhvr>
                                      <p:tavLst>
                                        <p:tav tm="0">
                                          <p:val>
                                            <p:strVal val="#ppt_x"/>
                                          </p:val>
                                        </p:tav>
                                        <p:tav tm="100000">
                                          <p:val>
                                            <p:strVal val="#ppt_x"/>
                                          </p:val>
                                        </p:tav>
                                      </p:tavLst>
                                    </p:anim>
                                    <p:anim calcmode="lin" valueType="num">
                                      <p:cBhvr>
                                        <p:cTn id="53"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750"/>
                                        <p:tgtEl>
                                          <p:spTgt spid="21"/>
                                        </p:tgtEl>
                                      </p:cBhvr>
                                    </p:animEffect>
                                    <p:anim calcmode="lin" valueType="num">
                                      <p:cBhvr>
                                        <p:cTn id="59" dur="750" fill="hold"/>
                                        <p:tgtEl>
                                          <p:spTgt spid="21"/>
                                        </p:tgtEl>
                                        <p:attrNameLst>
                                          <p:attrName>ppt_x</p:attrName>
                                        </p:attrNameLst>
                                      </p:cBhvr>
                                      <p:tavLst>
                                        <p:tav tm="0">
                                          <p:val>
                                            <p:strVal val="#ppt_x"/>
                                          </p:val>
                                        </p:tav>
                                        <p:tav tm="100000">
                                          <p:val>
                                            <p:strVal val="#ppt_x"/>
                                          </p:val>
                                        </p:tav>
                                      </p:tavLst>
                                    </p:anim>
                                    <p:anim calcmode="lin" valueType="num">
                                      <p:cBhvr>
                                        <p:cTn id="60" dur="750" fill="hold"/>
                                        <p:tgtEl>
                                          <p:spTgt spid="21"/>
                                        </p:tgtEl>
                                        <p:attrNameLst>
                                          <p:attrName>ppt_y</p:attrName>
                                        </p:attrNameLst>
                                      </p:cBhvr>
                                      <p:tavLst>
                                        <p:tav tm="0">
                                          <p:val>
                                            <p:strVal val="#ppt_y+.1"/>
                                          </p:val>
                                        </p:tav>
                                        <p:tav tm="100000">
                                          <p:val>
                                            <p:strVal val="#ppt_y"/>
                                          </p:val>
                                        </p:tav>
                                      </p:tavLst>
                                    </p:anim>
                                  </p:childTnLst>
                                </p:cTn>
                              </p:par>
                            </p:childTnLst>
                          </p:cTn>
                        </p:par>
                        <p:par>
                          <p:cTn id="61" fill="hold">
                            <p:stCondLst>
                              <p:cond delay="750"/>
                            </p:stCondLst>
                            <p:childTnLst>
                              <p:par>
                                <p:cTn id="62" presetID="42"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250"/>
                                        <p:tgtEl>
                                          <p:spTgt spid="23"/>
                                        </p:tgtEl>
                                      </p:cBhvr>
                                    </p:animEffect>
                                    <p:anim calcmode="lin" valueType="num">
                                      <p:cBhvr>
                                        <p:cTn id="65" dur="250" fill="hold"/>
                                        <p:tgtEl>
                                          <p:spTgt spid="23"/>
                                        </p:tgtEl>
                                        <p:attrNameLst>
                                          <p:attrName>ppt_x</p:attrName>
                                        </p:attrNameLst>
                                      </p:cBhvr>
                                      <p:tavLst>
                                        <p:tav tm="0">
                                          <p:val>
                                            <p:strVal val="#ppt_x"/>
                                          </p:val>
                                        </p:tav>
                                        <p:tav tm="100000">
                                          <p:val>
                                            <p:strVal val="#ppt_x"/>
                                          </p:val>
                                        </p:tav>
                                      </p:tavLst>
                                    </p:anim>
                                    <p:anim calcmode="lin" valueType="num">
                                      <p:cBhvr>
                                        <p:cTn id="66" dur="250" fill="hold"/>
                                        <p:tgtEl>
                                          <p:spTgt spid="23"/>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42" presetClass="entr" presetSubtype="0"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250"/>
                                        <p:tgtEl>
                                          <p:spTgt spid="29"/>
                                        </p:tgtEl>
                                      </p:cBhvr>
                                    </p:animEffect>
                                    <p:anim calcmode="lin" valueType="num">
                                      <p:cBhvr>
                                        <p:cTn id="71" dur="250" fill="hold"/>
                                        <p:tgtEl>
                                          <p:spTgt spid="29"/>
                                        </p:tgtEl>
                                        <p:attrNameLst>
                                          <p:attrName>ppt_x</p:attrName>
                                        </p:attrNameLst>
                                      </p:cBhvr>
                                      <p:tavLst>
                                        <p:tav tm="0">
                                          <p:val>
                                            <p:strVal val="#ppt_x"/>
                                          </p:val>
                                        </p:tav>
                                        <p:tav tm="100000">
                                          <p:val>
                                            <p:strVal val="#ppt_x"/>
                                          </p:val>
                                        </p:tav>
                                      </p:tavLst>
                                    </p:anim>
                                    <p:anim calcmode="lin" valueType="num">
                                      <p:cBhvr>
                                        <p:cTn id="72" dur="25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250"/>
                            </p:stCondLst>
                            <p:childTnLst>
                              <p:par>
                                <p:cTn id="74" presetID="42" presetClass="entr" presetSubtype="0" fill="hold"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250"/>
                                        <p:tgtEl>
                                          <p:spTgt spid="25"/>
                                        </p:tgtEl>
                                      </p:cBhvr>
                                    </p:animEffect>
                                    <p:anim calcmode="lin" valueType="num">
                                      <p:cBhvr>
                                        <p:cTn id="77" dur="250" fill="hold"/>
                                        <p:tgtEl>
                                          <p:spTgt spid="25"/>
                                        </p:tgtEl>
                                        <p:attrNameLst>
                                          <p:attrName>ppt_x</p:attrName>
                                        </p:attrNameLst>
                                      </p:cBhvr>
                                      <p:tavLst>
                                        <p:tav tm="0">
                                          <p:val>
                                            <p:strVal val="#ppt_x"/>
                                          </p:val>
                                        </p:tav>
                                        <p:tav tm="100000">
                                          <p:val>
                                            <p:strVal val="#ppt_x"/>
                                          </p:val>
                                        </p:tav>
                                      </p:tavLst>
                                    </p:anim>
                                    <p:anim calcmode="lin" valueType="num">
                                      <p:cBhvr>
                                        <p:cTn id="78" dur="250" fill="hold"/>
                                        <p:tgtEl>
                                          <p:spTgt spid="25"/>
                                        </p:tgtEl>
                                        <p:attrNameLst>
                                          <p:attrName>ppt_y</p:attrName>
                                        </p:attrNameLst>
                                      </p:cBhvr>
                                      <p:tavLst>
                                        <p:tav tm="0">
                                          <p:val>
                                            <p:strVal val="#ppt_y+.1"/>
                                          </p:val>
                                        </p:tav>
                                        <p:tav tm="100000">
                                          <p:val>
                                            <p:strVal val="#ppt_y"/>
                                          </p:val>
                                        </p:tav>
                                      </p:tavLst>
                                    </p:anim>
                                  </p:childTnLst>
                                </p:cTn>
                              </p:par>
                            </p:childTnLst>
                          </p:cTn>
                        </p:par>
                        <p:par>
                          <p:cTn id="79" fill="hold">
                            <p:stCondLst>
                              <p:cond delay="1500"/>
                            </p:stCondLst>
                            <p:childTnLst>
                              <p:par>
                                <p:cTn id="80" presetID="42" presetClass="entr" presetSubtype="0"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250"/>
                                        <p:tgtEl>
                                          <p:spTgt spid="31"/>
                                        </p:tgtEl>
                                      </p:cBhvr>
                                    </p:animEffect>
                                    <p:anim calcmode="lin" valueType="num">
                                      <p:cBhvr>
                                        <p:cTn id="83" dur="250" fill="hold"/>
                                        <p:tgtEl>
                                          <p:spTgt spid="31"/>
                                        </p:tgtEl>
                                        <p:attrNameLst>
                                          <p:attrName>ppt_x</p:attrName>
                                        </p:attrNameLst>
                                      </p:cBhvr>
                                      <p:tavLst>
                                        <p:tav tm="0">
                                          <p:val>
                                            <p:strVal val="#ppt_x"/>
                                          </p:val>
                                        </p:tav>
                                        <p:tav tm="100000">
                                          <p:val>
                                            <p:strVal val="#ppt_x"/>
                                          </p:val>
                                        </p:tav>
                                      </p:tavLst>
                                    </p:anim>
                                    <p:anim calcmode="lin" valueType="num">
                                      <p:cBhvr>
                                        <p:cTn id="84" dur="250" fill="hold"/>
                                        <p:tgtEl>
                                          <p:spTgt spid="31"/>
                                        </p:tgtEl>
                                        <p:attrNameLst>
                                          <p:attrName>ppt_y</p:attrName>
                                        </p:attrNameLst>
                                      </p:cBhvr>
                                      <p:tavLst>
                                        <p:tav tm="0">
                                          <p:val>
                                            <p:strVal val="#ppt_y+.1"/>
                                          </p:val>
                                        </p:tav>
                                        <p:tav tm="100000">
                                          <p:val>
                                            <p:strVal val="#ppt_y"/>
                                          </p:val>
                                        </p:tav>
                                      </p:tavLst>
                                    </p:anim>
                                  </p:childTnLst>
                                </p:cTn>
                              </p:par>
                            </p:childTnLst>
                          </p:cTn>
                        </p:par>
                        <p:par>
                          <p:cTn id="85" fill="hold">
                            <p:stCondLst>
                              <p:cond delay="1750"/>
                            </p:stCondLst>
                            <p:childTnLst>
                              <p:par>
                                <p:cTn id="86" presetID="42" presetClass="entr" presetSubtype="0" fill="hold" grpId="0" nodeType="after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1000"/>
                                        <p:tgtEl>
                                          <p:spTgt spid="5"/>
                                        </p:tgtEl>
                                      </p:cBhvr>
                                    </p:animEffect>
                                    <p:anim calcmode="lin" valueType="num">
                                      <p:cBhvr>
                                        <p:cTn id="89" dur="1000" fill="hold"/>
                                        <p:tgtEl>
                                          <p:spTgt spid="5"/>
                                        </p:tgtEl>
                                        <p:attrNameLst>
                                          <p:attrName>ppt_x</p:attrName>
                                        </p:attrNameLst>
                                      </p:cBhvr>
                                      <p:tavLst>
                                        <p:tav tm="0">
                                          <p:val>
                                            <p:strVal val="#ppt_x"/>
                                          </p:val>
                                        </p:tav>
                                        <p:tav tm="100000">
                                          <p:val>
                                            <p:strVal val="#ppt_x"/>
                                          </p:val>
                                        </p:tav>
                                      </p:tavLst>
                                    </p:anim>
                                    <p:anim calcmode="lin" valueType="num">
                                      <p:cBhvr>
                                        <p:cTn id="9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1" grpId="0"/>
      <p:bldP spid="35"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487AF10-1D04-142D-7DDE-33F0664B0C18}"/>
              </a:ext>
            </a:extLst>
          </p:cNvPr>
          <p:cNvSpPr>
            <a:spLocks noGrp="1"/>
          </p:cNvSpPr>
          <p:nvPr>
            <p:ph type="title"/>
          </p:nvPr>
        </p:nvSpPr>
        <p:spPr>
          <a:xfrm>
            <a:off x="332016" y="1055653"/>
            <a:ext cx="10972800" cy="1143000"/>
          </a:xfrm>
        </p:spPr>
        <p:txBody>
          <a:bodyPr>
            <a:normAutofit/>
          </a:bodyPr>
          <a:lstStyle/>
          <a:p>
            <a:pPr algn="l"/>
            <a:r>
              <a:rPr lang="en-US" sz="2400" b="1" dirty="0">
                <a:solidFill>
                  <a:srgbClr val="C00000"/>
                </a:solidFill>
                <a:latin typeface="Times New Roman" panose="02020603050405020304" pitchFamily="18" charset="0"/>
                <a:cs typeface="Times New Roman" panose="02020603050405020304" pitchFamily="18" charset="0"/>
              </a:rPr>
              <a:t>MOBILIZACIJOS PLANAS</a:t>
            </a:r>
            <a:br>
              <a:rPr lang="lt-LT" sz="2400" b="1" dirty="0">
                <a:solidFill>
                  <a:srgbClr val="C00000"/>
                </a:solidFill>
                <a:latin typeface="Times New Roman" panose="02020603050405020304" pitchFamily="18" charset="0"/>
                <a:cs typeface="Times New Roman" panose="02020603050405020304" pitchFamily="18" charset="0"/>
              </a:rPr>
            </a:br>
            <a:r>
              <a:rPr lang="en-US" sz="2400" b="1" dirty="0">
                <a:solidFill>
                  <a:srgbClr val="C00000"/>
                </a:solidFill>
                <a:latin typeface="Times New Roman" panose="02020603050405020304" pitchFamily="18" charset="0"/>
                <a:cs typeface="Times New Roman" panose="02020603050405020304" pitchFamily="18" charset="0"/>
              </a:rPr>
              <a:t> </a:t>
            </a:r>
            <a:endParaRPr lang="lt-LT" sz="2400" b="1" dirty="0">
              <a:solidFill>
                <a:srgbClr val="C00000"/>
              </a:solidFill>
              <a:latin typeface="Times New Roman" panose="02020603050405020304" pitchFamily="18"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794CA0C7-206E-D272-4FCC-B596B3BFC0DB}"/>
              </a:ext>
            </a:extLst>
          </p:cNvPr>
          <p:cNvSpPr>
            <a:spLocks noGrp="1"/>
          </p:cNvSpPr>
          <p:nvPr>
            <p:ph idx="1"/>
          </p:nvPr>
        </p:nvSpPr>
        <p:spPr>
          <a:xfrm>
            <a:off x="332016" y="2132856"/>
            <a:ext cx="11527968" cy="2312590"/>
          </a:xfrm>
        </p:spPr>
        <p:txBody>
          <a:bodyPr>
            <a:normAutofit lnSpcReduction="10000"/>
          </a:bodyPr>
          <a:lstStyle/>
          <a:p>
            <a:pPr marL="0" indent="0">
              <a:buNone/>
            </a:pPr>
            <a:r>
              <a:rPr lang="en-US" sz="2400" dirty="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Siekiant užtikrinti gyvybiškai svarbias valstybės funkcijas, Vyriausybė valstybės ir savivaldybių institucijoms ir įstaigoms yra paskyrusi valstybines mobilizacines užduotis.</a:t>
            </a:r>
            <a:endParaRPr lang="en-US" sz="2400" dirty="0">
              <a:latin typeface="Times New Roman" panose="02020603050405020304" pitchFamily="18" charset="0"/>
              <a:cs typeface="Times New Roman" panose="02020603050405020304" pitchFamily="18" charset="0"/>
            </a:endParaRPr>
          </a:p>
          <a:p>
            <a:pPr marL="0" indent="0">
              <a:buNone/>
            </a:pPr>
            <a:r>
              <a:rPr lang="lt-LT"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Šioms užduotims užtikrinti rengiami </a:t>
            </a:r>
            <a:r>
              <a:rPr lang="lt-LT" sz="2400" b="1" u="sng" dirty="0">
                <a:solidFill>
                  <a:srgbClr val="C00000"/>
                </a:solidFill>
                <a:latin typeface="Times New Roman" panose="02020603050405020304" pitchFamily="18" charset="0"/>
                <a:cs typeface="Times New Roman" panose="02020603050405020304" pitchFamily="18" charset="0"/>
              </a:rPr>
              <a:t>mobilizacijos planai</a:t>
            </a:r>
            <a:r>
              <a:rPr lang="lt-LT" sz="2400" dirty="0">
                <a:latin typeface="Times New Roman" panose="02020603050405020304" pitchFamily="18" charset="0"/>
                <a:cs typeface="Times New Roman" panose="02020603050405020304" pitchFamily="18" charset="0"/>
              </a:rPr>
              <a:t>, juose numatant užduočiai atlikti reikalingus veiksmus ir priemones (</a:t>
            </a:r>
            <a:r>
              <a:rPr lang="pt-BR" sz="2400" dirty="0">
                <a:latin typeface="Times New Roman" panose="02020603050405020304" pitchFamily="18" charset="0"/>
                <a:cs typeface="Times New Roman" panose="02020603050405020304" pitchFamily="18" charset="0"/>
              </a:rPr>
              <a:t>Civilinis mobilizacinis personalo rezervas (CMPR)</a:t>
            </a:r>
            <a:r>
              <a:rPr lang="lt-LT" sz="2400" dirty="0">
                <a:latin typeface="Times New Roman" panose="02020603050405020304" pitchFamily="18" charset="0"/>
                <a:cs typeface="Times New Roman" panose="02020603050405020304" pitchFamily="18" charset="0"/>
              </a:rPr>
              <a:t>, reikalingi materialiniai ir finansiniai ištekliai, numatomas reikalingų ūkio subjektų, nevyriausybinių organizacijų ar pan. pasitelkimas).</a:t>
            </a:r>
          </a:p>
        </p:txBody>
      </p:sp>
      <p:pic>
        <p:nvPicPr>
          <p:cNvPr id="4" name="Paveikslėlis 3">
            <a:extLst>
              <a:ext uri="{FF2B5EF4-FFF2-40B4-BE49-F238E27FC236}">
                <a16:creationId xmlns:a16="http://schemas.microsoft.com/office/drawing/2014/main" id="{C4F42CFF-73A0-297A-CB6B-E39B8CAF4C37}"/>
              </a:ext>
            </a:extLst>
          </p:cNvPr>
          <p:cNvPicPr>
            <a:picLocks noChangeAspect="1"/>
          </p:cNvPicPr>
          <p:nvPr/>
        </p:nvPicPr>
        <p:blipFill>
          <a:blip r:embed="rId2"/>
          <a:stretch>
            <a:fillRect/>
          </a:stretch>
        </p:blipFill>
        <p:spPr>
          <a:xfrm>
            <a:off x="10056440" y="620688"/>
            <a:ext cx="1902117" cy="792549"/>
          </a:xfrm>
          <a:prstGeom prst="rect">
            <a:avLst/>
          </a:prstGeom>
        </p:spPr>
      </p:pic>
    </p:spTree>
    <p:extLst>
      <p:ext uri="{BB962C8B-B14F-4D97-AF65-F5344CB8AC3E}">
        <p14:creationId xmlns:p14="http://schemas.microsoft.com/office/powerpoint/2010/main" val="4192197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70881F3-4F02-381E-CAB9-D46E71368C6E}"/>
              </a:ext>
            </a:extLst>
          </p:cNvPr>
          <p:cNvSpPr>
            <a:spLocks noGrp="1"/>
          </p:cNvSpPr>
          <p:nvPr>
            <p:ph type="title"/>
          </p:nvPr>
        </p:nvSpPr>
        <p:spPr>
          <a:xfrm>
            <a:off x="460899" y="1556792"/>
            <a:ext cx="10972800" cy="1143000"/>
          </a:xfrm>
        </p:spPr>
        <p:txBody>
          <a:bodyPr>
            <a:normAutofit/>
          </a:bodyPr>
          <a:lstStyle/>
          <a:p>
            <a:r>
              <a:rPr kumimoji="0" lang="lt-LT" sz="24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CIVILINIS MOBILIZACINIS PERSONALO REZERVAS (CMPR)</a:t>
            </a:r>
            <a:br>
              <a:rPr lang="lt-LT" sz="2400" b="1" dirty="0">
                <a:solidFill>
                  <a:srgbClr val="C00000"/>
                </a:solidFill>
                <a:latin typeface="Times New Roman" panose="02020603050405020304" pitchFamily="18" charset="0"/>
                <a:cs typeface="Times New Roman" panose="02020603050405020304" pitchFamily="18" charset="0"/>
              </a:rPr>
            </a:br>
            <a:endParaRPr lang="lt-LT" sz="2400" dirty="0">
              <a:solidFill>
                <a:srgbClr val="C00000"/>
              </a:solidFill>
            </a:endParaRPr>
          </a:p>
        </p:txBody>
      </p:sp>
      <p:pic>
        <p:nvPicPr>
          <p:cNvPr id="4" name="Vaizdo įrašas 15" title="Diverse avatars of people">
            <a:hlinkClick r:id="" action="ppaction://media"/>
            <a:extLst>
              <a:ext uri="{FF2B5EF4-FFF2-40B4-BE49-F238E27FC236}">
                <a16:creationId xmlns:a16="http://schemas.microsoft.com/office/drawing/2014/main" id="{3D262C80-6288-7CED-0462-DA0EEE8D44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5560" y="2492896"/>
            <a:ext cx="7623478" cy="4288207"/>
          </a:xfrm>
          <a:prstGeom prst="rect">
            <a:avLst/>
          </a:prstGeom>
        </p:spPr>
      </p:pic>
      <p:pic>
        <p:nvPicPr>
          <p:cNvPr id="5" name="Paveikslėlis 4">
            <a:extLst>
              <a:ext uri="{FF2B5EF4-FFF2-40B4-BE49-F238E27FC236}">
                <a16:creationId xmlns:a16="http://schemas.microsoft.com/office/drawing/2014/main" id="{A4497882-AB49-126C-0042-5413E7A6829C}"/>
              </a:ext>
            </a:extLst>
          </p:cNvPr>
          <p:cNvPicPr>
            <a:picLocks noChangeAspect="1"/>
          </p:cNvPicPr>
          <p:nvPr/>
        </p:nvPicPr>
        <p:blipFill>
          <a:blip r:embed="rId5"/>
          <a:stretch>
            <a:fillRect/>
          </a:stretch>
        </p:blipFill>
        <p:spPr>
          <a:xfrm>
            <a:off x="10056440" y="620688"/>
            <a:ext cx="1902117" cy="792549"/>
          </a:xfrm>
          <a:prstGeom prst="rect">
            <a:avLst/>
          </a:prstGeom>
        </p:spPr>
      </p:pic>
    </p:spTree>
    <p:extLst>
      <p:ext uri="{BB962C8B-B14F-4D97-AF65-F5344CB8AC3E}">
        <p14:creationId xmlns:p14="http://schemas.microsoft.com/office/powerpoint/2010/main" val="247355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57FB4A1-9CB1-5662-1D90-285DAA496803}"/>
              </a:ext>
            </a:extLst>
          </p:cNvPr>
          <p:cNvSpPr>
            <a:spLocks noGrp="1"/>
          </p:cNvSpPr>
          <p:nvPr>
            <p:ph type="title"/>
          </p:nvPr>
        </p:nvSpPr>
        <p:spPr/>
        <p:txBody>
          <a:bodyPr/>
          <a:lstStyle/>
          <a:p>
            <a:endParaRPr lang="lt-LT" dirty="0"/>
          </a:p>
        </p:txBody>
      </p:sp>
      <p:sp>
        <p:nvSpPr>
          <p:cNvPr id="4" name="Turinio vietos rezervavimo ženklas 3">
            <a:extLst>
              <a:ext uri="{FF2B5EF4-FFF2-40B4-BE49-F238E27FC236}">
                <a16:creationId xmlns:a16="http://schemas.microsoft.com/office/drawing/2014/main" id="{73C6D0FB-7249-DD65-B5C8-663ED8A98351}"/>
              </a:ext>
            </a:extLst>
          </p:cNvPr>
          <p:cNvSpPr txBox="1">
            <a:spLocks noGrp="1"/>
          </p:cNvSpPr>
          <p:nvPr>
            <p:ph idx="1"/>
          </p:nvPr>
        </p:nvSpPr>
        <p:spPr>
          <a:xfrm>
            <a:off x="609600" y="1600200"/>
            <a:ext cx="10972800" cy="2825389"/>
          </a:xfrm>
          <a:prstGeom prst="rect">
            <a:avLst/>
          </a:prstGeom>
          <a:noFill/>
        </p:spPr>
        <p:txBody>
          <a:bodyPr wrap="square" rtlCol="0">
            <a:spAutoFit/>
          </a:bodyPr>
          <a:lstStyle/>
          <a:p>
            <a:r>
              <a:rPr lang="lt-LT" sz="2400" dirty="0">
                <a:latin typeface="Times New Roman" panose="02020603050405020304" pitchFamily="18" charset="0"/>
                <a:cs typeface="Times New Roman" panose="02020603050405020304" pitchFamily="18" charset="0"/>
              </a:rPr>
              <a:t>LR piliečiai, paskirti į ministro, viceministro, ministerijos kanclerio, savivaldybės administracijos direktoriaus, ir į kitas mobilizacijos sistemos  subjektų vadovų pareigas.</a:t>
            </a:r>
          </a:p>
          <a:p>
            <a:r>
              <a:rPr lang="lt-LT" sz="2400" dirty="0">
                <a:latin typeface="Times New Roman" panose="02020603050405020304" pitchFamily="18" charset="0"/>
                <a:cs typeface="Times New Roman" panose="02020603050405020304" pitchFamily="18" charset="0"/>
              </a:rPr>
              <a:t>Deleguoti į VMOC ir MVG</a:t>
            </a:r>
          </a:p>
          <a:p>
            <a:r>
              <a:rPr lang="lt-LT" sz="2400" dirty="0">
                <a:latin typeface="Times New Roman" panose="02020603050405020304" pitchFamily="18" charset="0"/>
                <a:cs typeface="Times New Roman" panose="02020603050405020304" pitchFamily="18" charset="0"/>
              </a:rPr>
              <a:t>Kiti LR piliečiai į CMPR įrašomi  mobilizacijos sistemos subjekto vadovo siūlymu, atsižvelgiant į atliekamas funkcijas, kurios būtinos mobilizacijos planuose numatytiems veiksmams ir priemonėms įgyvendinti.</a:t>
            </a:r>
            <a:endParaRPr lang="lt-LT" dirty="0"/>
          </a:p>
        </p:txBody>
      </p:sp>
      <p:pic>
        <p:nvPicPr>
          <p:cNvPr id="5" name="Paveikslėlis 4">
            <a:extLst>
              <a:ext uri="{FF2B5EF4-FFF2-40B4-BE49-F238E27FC236}">
                <a16:creationId xmlns:a16="http://schemas.microsoft.com/office/drawing/2014/main" id="{21AAA131-4FF6-1284-0484-93CC6499C782}"/>
              </a:ext>
            </a:extLst>
          </p:cNvPr>
          <p:cNvPicPr>
            <a:picLocks noChangeAspect="1"/>
          </p:cNvPicPr>
          <p:nvPr/>
        </p:nvPicPr>
        <p:blipFill>
          <a:blip r:embed="rId2"/>
          <a:stretch>
            <a:fillRect/>
          </a:stretch>
        </p:blipFill>
        <p:spPr>
          <a:xfrm>
            <a:off x="7104112" y="4499455"/>
            <a:ext cx="4536504" cy="2157412"/>
          </a:xfrm>
          <a:prstGeom prst="rect">
            <a:avLst/>
          </a:prstGeom>
        </p:spPr>
      </p:pic>
      <p:pic>
        <p:nvPicPr>
          <p:cNvPr id="3" name="Paveikslėlis 2">
            <a:extLst>
              <a:ext uri="{FF2B5EF4-FFF2-40B4-BE49-F238E27FC236}">
                <a16:creationId xmlns:a16="http://schemas.microsoft.com/office/drawing/2014/main" id="{C3C0BF0A-32EA-C733-2167-AAA043D6C269}"/>
              </a:ext>
            </a:extLst>
          </p:cNvPr>
          <p:cNvPicPr>
            <a:picLocks noChangeAspect="1"/>
          </p:cNvPicPr>
          <p:nvPr/>
        </p:nvPicPr>
        <p:blipFill>
          <a:blip r:embed="rId3"/>
          <a:stretch>
            <a:fillRect/>
          </a:stretch>
        </p:blipFill>
        <p:spPr>
          <a:xfrm>
            <a:off x="9984432" y="404664"/>
            <a:ext cx="1902117" cy="792549"/>
          </a:xfrm>
          <a:prstGeom prst="rect">
            <a:avLst/>
          </a:prstGeom>
        </p:spPr>
      </p:pic>
    </p:spTree>
    <p:extLst>
      <p:ext uri="{BB962C8B-B14F-4D97-AF65-F5344CB8AC3E}">
        <p14:creationId xmlns:p14="http://schemas.microsoft.com/office/powerpoint/2010/main" val="23947312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7C093A5-BAA0-74EB-39A1-DBFBB91F5346}"/>
              </a:ext>
            </a:extLst>
          </p:cNvPr>
          <p:cNvSpPr>
            <a:spLocks noGrp="1"/>
          </p:cNvSpPr>
          <p:nvPr>
            <p:ph type="title"/>
          </p:nvPr>
        </p:nvSpPr>
        <p:spPr/>
        <p:txBody>
          <a:bodyPr>
            <a:normAutofit/>
          </a:bodyPr>
          <a:lstStyle/>
          <a:p>
            <a:pPr algn="l"/>
            <a:r>
              <a:rPr lang="lt-LT" sz="2400" b="1" dirty="0">
                <a:solidFill>
                  <a:srgbClr val="C00000"/>
                </a:solidFill>
                <a:latin typeface="Times New Roman" panose="02020603050405020304" pitchFamily="18" charset="0"/>
                <a:cs typeface="Times New Roman" panose="02020603050405020304" pitchFamily="18" charset="0"/>
              </a:rPr>
              <a:t>LIETUVOS RESPUBLIKOS KARO PADĖTIES ĮSTATYMAS</a:t>
            </a:r>
          </a:p>
        </p:txBody>
      </p:sp>
      <p:sp>
        <p:nvSpPr>
          <p:cNvPr id="3" name="Turinio vietos rezervavimo ženklas 2">
            <a:extLst>
              <a:ext uri="{FF2B5EF4-FFF2-40B4-BE49-F238E27FC236}">
                <a16:creationId xmlns:a16="http://schemas.microsoft.com/office/drawing/2014/main" id="{240D9FE2-1B07-5284-36E0-1BA2EC37A11C}"/>
              </a:ext>
            </a:extLst>
          </p:cNvPr>
          <p:cNvSpPr>
            <a:spLocks noGrp="1"/>
          </p:cNvSpPr>
          <p:nvPr>
            <p:ph idx="1"/>
          </p:nvPr>
        </p:nvSpPr>
        <p:spPr/>
        <p:txBody>
          <a:bodyPr>
            <a:normAutofit fontScale="85000" lnSpcReduction="10000"/>
          </a:bodyPr>
          <a:lstStyle/>
          <a:p>
            <a:r>
              <a:rPr lang="lt-LT" b="1" dirty="0">
                <a:latin typeface="Times New Roman" panose="02020603050405020304" pitchFamily="18" charset="0"/>
                <a:cs typeface="Times New Roman" panose="02020603050405020304" pitchFamily="18" charset="0"/>
              </a:rPr>
              <a:t>14 straipsnis. Būtinieji darbai</a:t>
            </a:r>
          </a:p>
          <a:p>
            <a:pPr marL="0" indent="0">
              <a:buNone/>
            </a:pPr>
            <a:r>
              <a:rPr lang="en-US" dirty="0">
                <a:latin typeface="Times New Roman" panose="02020603050405020304" pitchFamily="18" charset="0"/>
                <a:cs typeface="Times New Roman" panose="02020603050405020304" pitchFamily="18" charset="0"/>
              </a:rPr>
              <a:t>…</a:t>
            </a:r>
            <a:r>
              <a:rPr lang="lt-LT" dirty="0">
                <a:latin typeface="Times New Roman" panose="02020603050405020304" pitchFamily="18" charset="0"/>
                <a:cs typeface="Times New Roman" panose="02020603050405020304" pitchFamily="18" charset="0"/>
              </a:rPr>
              <a:t>. Savivaldybės administracijos direktorius Lietuvos Respublikos piliečiams gali skirti vienkartinio pobūdžio užduočiai atlikti būtinuosius darbus, kurie reikalingi teikiant sveikatos, socialines paslaugas, užtikrinant gyventojų saugumą ir aprūpinimą geriamuoju vandeniu, žemės ūkio ir maisto produktais, kitomis būtinomis prekėmis, gyvūnų priežiūrą, kultūros ir gamtos paveldo objektų apsaugą, ginkluotųjų pajėgų netrukdomą veikimą, ar vykdyti kitus darbus, reikalingus savivaldybių funkcijoms užtikrinti ar susijusius su neginkluota pagalba ginkluotosioms pajėgoms…</a:t>
            </a:r>
            <a:r>
              <a:rPr lang="en-US" dirty="0">
                <a:latin typeface="Times New Roman" panose="02020603050405020304" pitchFamily="18" charset="0"/>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a:p>
            <a:pPr marL="0" indent="0">
              <a:buNone/>
            </a:pPr>
            <a:r>
              <a:rPr lang="lt-LT"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lt-LT" dirty="0">
                <a:latin typeface="Times New Roman" panose="02020603050405020304" pitchFamily="18" charset="0"/>
                <a:cs typeface="Times New Roman" panose="02020603050405020304" pitchFamily="18" charset="0"/>
              </a:rPr>
              <a:t>Yra išimtys k</a:t>
            </a:r>
            <a:r>
              <a:rPr lang="en-US" dirty="0">
                <a:latin typeface="Times New Roman" panose="02020603050405020304" pitchFamily="18" charset="0"/>
                <a:cs typeface="Times New Roman" panose="02020603050405020304" pitchFamily="18" charset="0"/>
              </a:rPr>
              <a:t>am </a:t>
            </a:r>
            <a:r>
              <a:rPr lang="lt-LT" dirty="0">
                <a:latin typeface="Times New Roman" panose="02020603050405020304" pitchFamily="18" charset="0"/>
                <a:cs typeface="Times New Roman" panose="02020603050405020304" pitchFamily="18" charset="0"/>
              </a:rPr>
              <a:t>būtinieji darbai neskiriami....</a:t>
            </a:r>
          </a:p>
        </p:txBody>
      </p:sp>
      <p:pic>
        <p:nvPicPr>
          <p:cNvPr id="4" name="Paveikslėlis 3">
            <a:extLst>
              <a:ext uri="{FF2B5EF4-FFF2-40B4-BE49-F238E27FC236}">
                <a16:creationId xmlns:a16="http://schemas.microsoft.com/office/drawing/2014/main" id="{0DE520F3-24E0-F2B2-D88E-20EBDB94A755}"/>
              </a:ext>
            </a:extLst>
          </p:cNvPr>
          <p:cNvPicPr>
            <a:picLocks noChangeAspect="1"/>
          </p:cNvPicPr>
          <p:nvPr/>
        </p:nvPicPr>
        <p:blipFill>
          <a:blip r:embed="rId2"/>
          <a:stretch>
            <a:fillRect/>
          </a:stretch>
        </p:blipFill>
        <p:spPr>
          <a:xfrm>
            <a:off x="10056440" y="620688"/>
            <a:ext cx="1902117" cy="792549"/>
          </a:xfrm>
          <a:prstGeom prst="rect">
            <a:avLst/>
          </a:prstGeom>
        </p:spPr>
      </p:pic>
    </p:spTree>
    <p:extLst>
      <p:ext uri="{BB962C8B-B14F-4D97-AF65-F5344CB8AC3E}">
        <p14:creationId xmlns:p14="http://schemas.microsoft.com/office/powerpoint/2010/main" val="354848475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0194CA1E-9EA2-0692-9EAD-91367A8101D1}"/>
              </a:ext>
            </a:extLst>
          </p:cNvPr>
          <p:cNvSpPr>
            <a:spLocks noGrp="1"/>
          </p:cNvSpPr>
          <p:nvPr>
            <p:ph idx="1"/>
          </p:nvPr>
        </p:nvSpPr>
        <p:spPr>
          <a:xfrm>
            <a:off x="119336" y="1916832"/>
            <a:ext cx="12199261" cy="4824536"/>
          </a:xfrm>
        </p:spPr>
        <p:txBody>
          <a:bodyPr>
            <a:normAutofit/>
          </a:bodyPr>
          <a:lstStyle/>
          <a:p>
            <a:pPr algn="l"/>
            <a:r>
              <a:rPr lang="en-US" sz="2400" b="1" dirty="0">
                <a:solidFill>
                  <a:srgbClr val="212529"/>
                </a:solidFill>
                <a:latin typeface="Times New Roman" panose="02020603050405020304" pitchFamily="18" charset="0"/>
                <a:cs typeface="Times New Roman" panose="02020603050405020304" pitchFamily="18" charset="0"/>
              </a:rPr>
              <a:t>M</a:t>
            </a:r>
            <a:r>
              <a:rPr lang="lt-LT" sz="2400" b="1" i="0" dirty="0" err="1">
                <a:solidFill>
                  <a:srgbClr val="212529"/>
                </a:solidFill>
                <a:effectLst/>
                <a:latin typeface="Times New Roman" panose="02020603050405020304" pitchFamily="18" charset="0"/>
                <a:cs typeface="Times New Roman" panose="02020603050405020304" pitchFamily="18" charset="0"/>
              </a:rPr>
              <a:t>obilizacijos</a:t>
            </a:r>
            <a:r>
              <a:rPr lang="lt-LT" sz="2400" b="1" i="0" dirty="0">
                <a:solidFill>
                  <a:srgbClr val="212529"/>
                </a:solidFill>
                <a:effectLst/>
                <a:latin typeface="Times New Roman" panose="02020603050405020304" pitchFamily="18" charset="0"/>
                <a:cs typeface="Times New Roman" panose="02020603050405020304" pitchFamily="18" charset="0"/>
              </a:rPr>
              <a:t> sistemos subjektai </a:t>
            </a:r>
            <a:r>
              <a:rPr lang="lt-LT" sz="2400" b="0" i="0" dirty="0">
                <a:solidFill>
                  <a:srgbClr val="212529"/>
                </a:solidFill>
                <a:effectLst/>
                <a:latin typeface="Times New Roman" panose="02020603050405020304" pitchFamily="18" charset="0"/>
                <a:cs typeface="Times New Roman" panose="02020603050405020304" pitchFamily="18" charset="0"/>
              </a:rPr>
              <a:t>pagal kompetenciją ir poreikį vykdo mobilizacijos planuose numatytus veiksmus (šie planai ir jų turinys nėra viešai skelbiami).</a:t>
            </a:r>
          </a:p>
          <a:p>
            <a:pPr algn="l"/>
            <a:r>
              <a:rPr lang="lt-LT" sz="2400" b="1" i="0" dirty="0">
                <a:solidFill>
                  <a:srgbClr val="212529"/>
                </a:solidFill>
                <a:effectLst/>
                <a:latin typeface="Times New Roman" panose="02020603050405020304" pitchFamily="18" charset="0"/>
                <a:cs typeface="Times New Roman" panose="02020603050405020304" pitchFamily="18" charset="0"/>
              </a:rPr>
              <a:t>Ūkio subjektai </a:t>
            </a:r>
            <a:r>
              <a:rPr lang="lt-LT" sz="2400" b="0" i="0" dirty="0">
                <a:solidFill>
                  <a:srgbClr val="212529"/>
                </a:solidFill>
                <a:effectLst/>
                <a:latin typeface="Times New Roman" panose="02020603050405020304" pitchFamily="18" charset="0"/>
                <a:cs typeface="Times New Roman" panose="02020603050405020304" pitchFamily="18" charset="0"/>
              </a:rPr>
              <a:t>vykdo mobilizacinius užsakymus ir priimančiosios šalies paramos teikimo įsipareigojimus. Visos kitos valstybės ar savivaldybių institucijos, įstaigos ir ūkio subjektai, kurie nedalyvauja mobilizacijoje, bendradarbiauja ir padeda mobilizacines užduotis vykdantiems subjektams.</a:t>
            </a:r>
          </a:p>
          <a:p>
            <a:pPr algn="l"/>
            <a:r>
              <a:rPr lang="en-US" sz="2400" b="1" dirty="0">
                <a:solidFill>
                  <a:srgbClr val="212529"/>
                </a:solidFill>
                <a:highlight>
                  <a:srgbClr val="00FF00"/>
                </a:highlight>
                <a:latin typeface="Times New Roman" panose="02020603050405020304" pitchFamily="18" charset="0"/>
                <a:cs typeface="Times New Roman" panose="02020603050405020304" pitchFamily="18" charset="0"/>
              </a:rPr>
              <a:t>I</a:t>
            </a:r>
            <a:r>
              <a:rPr lang="lt-LT" sz="2400" b="1" i="0" dirty="0" err="1">
                <a:solidFill>
                  <a:srgbClr val="212529"/>
                </a:solidFill>
                <a:effectLst/>
                <a:highlight>
                  <a:srgbClr val="00FF00"/>
                </a:highlight>
                <a:latin typeface="Times New Roman" panose="02020603050405020304" pitchFamily="18" charset="0"/>
                <a:cs typeface="Times New Roman" panose="02020603050405020304" pitchFamily="18" charset="0"/>
              </a:rPr>
              <a:t>nstitucijos</a:t>
            </a:r>
            <a:r>
              <a:rPr lang="lt-LT" sz="2400" b="1" i="0" dirty="0">
                <a:solidFill>
                  <a:srgbClr val="212529"/>
                </a:solidFill>
                <a:effectLst/>
                <a:highlight>
                  <a:srgbClr val="00FF00"/>
                </a:highlight>
                <a:latin typeface="Times New Roman" panose="02020603050405020304" pitchFamily="18" charset="0"/>
                <a:cs typeface="Times New Roman" panose="02020603050405020304" pitchFamily="18" charset="0"/>
              </a:rPr>
              <a:t>, įstaigos, ūkio subjektai ir gyventojai</a:t>
            </a:r>
            <a:r>
              <a:rPr lang="lt-LT" sz="2400" b="0" i="0" dirty="0">
                <a:solidFill>
                  <a:srgbClr val="212529"/>
                </a:solidFill>
                <a:effectLst/>
                <a:highlight>
                  <a:srgbClr val="00FF00"/>
                </a:highlight>
                <a:latin typeface="Times New Roman" panose="02020603050405020304" pitchFamily="18" charset="0"/>
                <a:cs typeface="Times New Roman" panose="02020603050405020304" pitchFamily="18" charset="0"/>
              </a:rPr>
              <a:t>, kurie neturi mobilizacinių ar priimančiosios šalies paramos teikimo užduočių, toliau dirba ir tęsia savo veiklą kaip įprasta.</a:t>
            </a:r>
          </a:p>
          <a:p>
            <a:pPr algn="l"/>
            <a:r>
              <a:rPr lang="lt-LT" sz="2400" b="1" i="0" dirty="0">
                <a:solidFill>
                  <a:srgbClr val="212529"/>
                </a:solidFill>
                <a:effectLst/>
                <a:latin typeface="Times New Roman" panose="02020603050405020304" pitchFamily="18" charset="0"/>
                <a:cs typeface="Times New Roman" panose="02020603050405020304" pitchFamily="18" charset="0"/>
              </a:rPr>
              <a:t>Piliečiai savanoriai</a:t>
            </a:r>
            <a:r>
              <a:rPr lang="lt-LT" sz="2400" b="0" i="0" dirty="0">
                <a:solidFill>
                  <a:srgbClr val="212529"/>
                </a:solidFill>
                <a:effectLst/>
                <a:latin typeface="Times New Roman" panose="02020603050405020304" pitchFamily="18" charset="0"/>
                <a:cs typeface="Times New Roman" panose="02020603050405020304" pitchFamily="18" charset="0"/>
              </a:rPr>
              <a:t>, norintys prisidėti savo žiniomis ir darbais prie valstybės gynimo, gali kreiptis į Raudonojo Kryžiaus draugiją, kitas nevyriausybines organizacijas, kurios talkina valstybės institucijoms užtikrinant tam tikrų darbų atlikimą ir paslaugų teikimą, t. y. teikiant pirmąją, psichologinę ar medicinos pagalbą, atliekant gelbėjimo ir kt. darbus.</a:t>
            </a:r>
          </a:p>
          <a:p>
            <a:endParaRPr lang="lt-LT" dirty="0"/>
          </a:p>
        </p:txBody>
      </p:sp>
      <p:sp>
        <p:nvSpPr>
          <p:cNvPr id="4" name="TextBox 3">
            <a:extLst>
              <a:ext uri="{FF2B5EF4-FFF2-40B4-BE49-F238E27FC236}">
                <a16:creationId xmlns:a16="http://schemas.microsoft.com/office/drawing/2014/main" id="{7AEB8894-4A85-47E1-257F-E4D0E0631FB4}"/>
              </a:ext>
            </a:extLst>
          </p:cNvPr>
          <p:cNvSpPr txBox="1"/>
          <p:nvPr/>
        </p:nvSpPr>
        <p:spPr>
          <a:xfrm>
            <a:off x="479376" y="1283102"/>
            <a:ext cx="6096000" cy="461665"/>
          </a:xfrm>
          <a:prstGeom prst="rect">
            <a:avLst/>
          </a:prstGeom>
          <a:noFill/>
        </p:spPr>
        <p:txBody>
          <a:bodyPr wrap="square">
            <a:spAutoFit/>
          </a:bodyPr>
          <a:lstStyle/>
          <a:p>
            <a:r>
              <a:rPr lang="lt-LT" sz="2400" b="1" i="0" dirty="0">
                <a:solidFill>
                  <a:srgbClr val="C00000"/>
                </a:solidFill>
                <a:effectLst/>
                <a:latin typeface="Times New Roman" panose="02020603050405020304" pitchFamily="18" charset="0"/>
                <a:cs typeface="Times New Roman" panose="02020603050405020304" pitchFamily="18" charset="0"/>
              </a:rPr>
              <a:t>PASKELBUS MOBILIZACIJĄ</a:t>
            </a:r>
            <a:endParaRPr lang="lt-LT" sz="2400" b="1" dirty="0">
              <a:solidFill>
                <a:srgbClr val="C00000"/>
              </a:solidFill>
              <a:latin typeface="Times New Roman" panose="02020603050405020304" pitchFamily="18" charset="0"/>
              <a:cs typeface="Times New Roman" panose="02020603050405020304" pitchFamily="18" charset="0"/>
            </a:endParaRPr>
          </a:p>
        </p:txBody>
      </p:sp>
      <p:pic>
        <p:nvPicPr>
          <p:cNvPr id="5" name="Paveikslėlis 4">
            <a:extLst>
              <a:ext uri="{FF2B5EF4-FFF2-40B4-BE49-F238E27FC236}">
                <a16:creationId xmlns:a16="http://schemas.microsoft.com/office/drawing/2014/main" id="{E62F37A8-9953-CFE6-76A0-9472A8EF8CB3}"/>
              </a:ext>
            </a:extLst>
          </p:cNvPr>
          <p:cNvPicPr>
            <a:picLocks noChangeAspect="1"/>
          </p:cNvPicPr>
          <p:nvPr/>
        </p:nvPicPr>
        <p:blipFill>
          <a:blip r:embed="rId2"/>
          <a:stretch>
            <a:fillRect/>
          </a:stretch>
        </p:blipFill>
        <p:spPr>
          <a:xfrm>
            <a:off x="9984432" y="404664"/>
            <a:ext cx="1902117" cy="792549"/>
          </a:xfrm>
          <a:prstGeom prst="rect">
            <a:avLst/>
          </a:prstGeom>
        </p:spPr>
      </p:pic>
    </p:spTree>
    <p:extLst>
      <p:ext uri="{BB962C8B-B14F-4D97-AF65-F5344CB8AC3E}">
        <p14:creationId xmlns:p14="http://schemas.microsoft.com/office/powerpoint/2010/main" val="330946704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A060E05-76A3-F4D9-2C35-6E14FF525630}"/>
              </a:ext>
            </a:extLst>
          </p:cNvPr>
          <p:cNvSpPr>
            <a:spLocks noGrp="1"/>
          </p:cNvSpPr>
          <p:nvPr>
            <p:ph type="title"/>
          </p:nvPr>
        </p:nvSpPr>
        <p:spPr>
          <a:xfrm>
            <a:off x="695400" y="1077872"/>
            <a:ext cx="10972800" cy="1143000"/>
          </a:xfrm>
        </p:spPr>
        <p:txBody>
          <a:bodyPr>
            <a:normAutofit/>
          </a:bodyPr>
          <a:lstStyle/>
          <a:p>
            <a:pPr algn="l"/>
            <a:r>
              <a:rPr kumimoji="0" lang="lt-LT"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PRIIMANČIOSIOS ŠALIES PARAMA </a:t>
            </a:r>
            <a:endParaRPr lang="lt-LT" sz="2400" b="1" dirty="0">
              <a:latin typeface="Times New Roman" panose="02020603050405020304" pitchFamily="18" charset="0"/>
              <a:cs typeface="Times New Roman" panose="02020603050405020304" pitchFamily="18" charset="0"/>
            </a:endParaRPr>
          </a:p>
        </p:txBody>
      </p:sp>
      <p:pic>
        <p:nvPicPr>
          <p:cNvPr id="5" name="Paveikslėlis 4">
            <a:extLst>
              <a:ext uri="{FF2B5EF4-FFF2-40B4-BE49-F238E27FC236}">
                <a16:creationId xmlns:a16="http://schemas.microsoft.com/office/drawing/2014/main" id="{4538064C-4AC4-D39E-AB1C-76FC034F1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408" y="3465372"/>
            <a:ext cx="4608512" cy="2592288"/>
          </a:xfrm>
          <a:prstGeom prst="rect">
            <a:avLst/>
          </a:prstGeom>
        </p:spPr>
      </p:pic>
      <p:pic>
        <p:nvPicPr>
          <p:cNvPr id="7" name="Paveikslėlis 6">
            <a:extLst>
              <a:ext uri="{FF2B5EF4-FFF2-40B4-BE49-F238E27FC236}">
                <a16:creationId xmlns:a16="http://schemas.microsoft.com/office/drawing/2014/main" id="{43A37CD0-1C82-F632-B386-FC4DCFAC07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2064" y="3465372"/>
            <a:ext cx="4598680" cy="2586757"/>
          </a:xfrm>
          <a:prstGeom prst="rect">
            <a:avLst/>
          </a:prstGeom>
        </p:spPr>
      </p:pic>
      <p:sp>
        <p:nvSpPr>
          <p:cNvPr id="9" name="TextBox 8">
            <a:extLst>
              <a:ext uri="{FF2B5EF4-FFF2-40B4-BE49-F238E27FC236}">
                <a16:creationId xmlns:a16="http://schemas.microsoft.com/office/drawing/2014/main" id="{20C0A6AE-4F56-71CF-6EDC-F9708108320A}"/>
              </a:ext>
            </a:extLst>
          </p:cNvPr>
          <p:cNvSpPr txBox="1"/>
          <p:nvPr/>
        </p:nvSpPr>
        <p:spPr>
          <a:xfrm>
            <a:off x="709192" y="6278915"/>
            <a:ext cx="10945216" cy="369332"/>
          </a:xfrm>
          <a:prstGeom prst="rect">
            <a:avLst/>
          </a:prstGeom>
          <a:noFill/>
        </p:spPr>
        <p:txBody>
          <a:bodyPr wrap="square">
            <a:spAutoFit/>
          </a:bodyPr>
          <a:lstStyle/>
          <a:p>
            <a:pPr marL="0" indent="0" algn="l">
              <a:buNone/>
            </a:pPr>
            <a:r>
              <a:rPr lang="lt-LT" b="1" i="1" dirty="0">
                <a:solidFill>
                  <a:srgbClr val="000000"/>
                </a:solidFill>
                <a:effectLst/>
                <a:latin typeface="OpenSans"/>
              </a:rPr>
              <a:t>Priimančiosios šalies paramos tikslas – </a:t>
            </a:r>
            <a:r>
              <a:rPr lang="lt-LT" i="1" dirty="0">
                <a:solidFill>
                  <a:srgbClr val="000000"/>
                </a:solidFill>
                <a:effectLst/>
                <a:latin typeface="OpenSans"/>
              </a:rPr>
              <a:t>užtikrinti greitą ir sklandų atvykstančių pajėgų priėmimą, jų dislokavimą.</a:t>
            </a:r>
            <a:endParaRPr lang="en-US" i="1" dirty="0">
              <a:solidFill>
                <a:srgbClr val="000000"/>
              </a:solidFill>
              <a:effectLst/>
              <a:latin typeface="OpenSans"/>
            </a:endParaRPr>
          </a:p>
        </p:txBody>
      </p:sp>
      <p:sp>
        <p:nvSpPr>
          <p:cNvPr id="11" name="TextBox 10">
            <a:extLst>
              <a:ext uri="{FF2B5EF4-FFF2-40B4-BE49-F238E27FC236}">
                <a16:creationId xmlns:a16="http://schemas.microsoft.com/office/drawing/2014/main" id="{B61BC43B-9D31-225A-58D0-FD0D544CED93}"/>
              </a:ext>
            </a:extLst>
          </p:cNvPr>
          <p:cNvSpPr txBox="1"/>
          <p:nvPr/>
        </p:nvSpPr>
        <p:spPr>
          <a:xfrm>
            <a:off x="695400" y="2005248"/>
            <a:ext cx="11017224" cy="1200329"/>
          </a:xfrm>
          <a:prstGeom prst="rect">
            <a:avLst/>
          </a:prstGeom>
          <a:noFill/>
        </p:spPr>
        <p:txBody>
          <a:bodyPr wrap="square">
            <a:spAutoFit/>
          </a:bodyPr>
          <a:lstStyle/>
          <a:p>
            <a:r>
              <a:rPr lang="lt-LT" sz="2400" dirty="0">
                <a:latin typeface="Times New Roman" panose="02020603050405020304" pitchFamily="18" charset="0"/>
                <a:cs typeface="Times New Roman" panose="02020603050405020304" pitchFamily="18" charset="0"/>
              </a:rPr>
              <a:t>Tai civilinė ir karinė pagalba, kurią taikos metu ar krizės atvejais suteikia priimančioji šalis sąjungininkų pajėgoms, atvykstančioms ir veikiančioms priimančiosios šalies teritorijoje arba vykstančioms tranzitu per šalį. </a:t>
            </a:r>
          </a:p>
        </p:txBody>
      </p:sp>
      <p:pic>
        <p:nvPicPr>
          <p:cNvPr id="3" name="Paveikslėlis 2">
            <a:extLst>
              <a:ext uri="{FF2B5EF4-FFF2-40B4-BE49-F238E27FC236}">
                <a16:creationId xmlns:a16="http://schemas.microsoft.com/office/drawing/2014/main" id="{BEFF9C05-600F-6A81-7120-787BCBF132E1}"/>
              </a:ext>
            </a:extLst>
          </p:cNvPr>
          <p:cNvPicPr>
            <a:picLocks noChangeAspect="1"/>
          </p:cNvPicPr>
          <p:nvPr/>
        </p:nvPicPr>
        <p:blipFill>
          <a:blip r:embed="rId4"/>
          <a:stretch>
            <a:fillRect/>
          </a:stretch>
        </p:blipFill>
        <p:spPr>
          <a:xfrm>
            <a:off x="10056440" y="620688"/>
            <a:ext cx="1902117" cy="792549"/>
          </a:xfrm>
          <a:prstGeom prst="rect">
            <a:avLst/>
          </a:prstGeom>
        </p:spPr>
      </p:pic>
    </p:spTree>
    <p:extLst>
      <p:ext uri="{BB962C8B-B14F-4D97-AF65-F5344CB8AC3E}">
        <p14:creationId xmlns:p14="http://schemas.microsoft.com/office/powerpoint/2010/main" val="283752999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2F9A9E2-3ADB-EA67-4964-639A4CA4D97F}"/>
              </a:ext>
            </a:extLst>
          </p:cNvPr>
          <p:cNvSpPr>
            <a:spLocks noGrp="1"/>
          </p:cNvSpPr>
          <p:nvPr>
            <p:ph type="title"/>
          </p:nvPr>
        </p:nvSpPr>
        <p:spPr>
          <a:xfrm>
            <a:off x="609600" y="1124744"/>
            <a:ext cx="10972800" cy="1143000"/>
          </a:xfrm>
        </p:spPr>
        <p:txBody>
          <a:bodyPr>
            <a:normAutofit/>
          </a:bodyPr>
          <a:lstStyle/>
          <a:p>
            <a:pPr algn="l"/>
            <a:r>
              <a:rPr lang="lt-LT" sz="2400" b="1" dirty="0">
                <a:solidFill>
                  <a:srgbClr val="C00000"/>
                </a:solidFill>
                <a:latin typeface="Times New Roman" panose="02020603050405020304" pitchFamily="18" charset="0"/>
                <a:cs typeface="Times New Roman" panose="02020603050405020304" pitchFamily="18" charset="0"/>
              </a:rPr>
              <a:t>PRIIMANČIOSIOS ŠALIES PARAMA </a:t>
            </a:r>
          </a:p>
        </p:txBody>
      </p:sp>
      <p:sp>
        <p:nvSpPr>
          <p:cNvPr id="3" name="Turinio vietos rezervavimo ženklas 2">
            <a:extLst>
              <a:ext uri="{FF2B5EF4-FFF2-40B4-BE49-F238E27FC236}">
                <a16:creationId xmlns:a16="http://schemas.microsoft.com/office/drawing/2014/main" id="{91FA74DB-3959-E968-6F7A-26881B1EA1D8}"/>
              </a:ext>
            </a:extLst>
          </p:cNvPr>
          <p:cNvSpPr>
            <a:spLocks noGrp="1"/>
          </p:cNvSpPr>
          <p:nvPr>
            <p:ph idx="1"/>
          </p:nvPr>
        </p:nvSpPr>
        <p:spPr>
          <a:xfrm>
            <a:off x="609600" y="2204864"/>
            <a:ext cx="10972800" cy="4525963"/>
          </a:xfrm>
        </p:spPr>
        <p:txBody>
          <a:bodyPr>
            <a:noAutofit/>
          </a:bodyPr>
          <a:lstStyle/>
          <a:p>
            <a:pPr marL="0" indent="0" algn="l">
              <a:buNone/>
            </a:pPr>
            <a:endParaRPr lang="en-US" sz="20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lt-LT" sz="2000" i="1" dirty="0">
                <a:solidFill>
                  <a:srgbClr val="000000"/>
                </a:solidFill>
                <a:latin typeface="Times New Roman" panose="02020603050405020304" pitchFamily="18" charset="0"/>
                <a:cs typeface="Times New Roman" panose="02020603050405020304" pitchFamily="18" charset="0"/>
              </a:rPr>
              <a:t>Lietuva, būdama </a:t>
            </a:r>
            <a:r>
              <a:rPr lang="lt-LT" sz="2000" b="1" i="1" dirty="0">
                <a:solidFill>
                  <a:srgbClr val="000000"/>
                </a:solidFill>
                <a:latin typeface="Times New Roman" panose="02020603050405020304" pitchFamily="18" charset="0"/>
                <a:cs typeface="Times New Roman" panose="02020603050405020304" pitchFamily="18" charset="0"/>
              </a:rPr>
              <a:t>NATO</a:t>
            </a:r>
            <a:r>
              <a:rPr lang="lt-LT" sz="2000" i="1" dirty="0">
                <a:solidFill>
                  <a:srgbClr val="000000"/>
                </a:solidFill>
                <a:latin typeface="Times New Roman" panose="02020603050405020304" pitchFamily="18" charset="0"/>
                <a:cs typeface="Times New Roman" panose="02020603050405020304" pitchFamily="18" charset="0"/>
              </a:rPr>
              <a:t> nare, turi būti pasirengusi priimti NATO pajėgas. Pagrindinis NATO priimančiosios šalies įsipareigojimas, kurį reglamentuoja NATO teisės aktai, yra tai, kad priimančiosios šalies paramą teikia ne tik kariuomenė, bet valstybė plačiąja prasme</a:t>
            </a:r>
            <a:endParaRPr lang="lt-LT" sz="2000" b="0" i="0" dirty="0">
              <a:solidFill>
                <a:srgbClr val="000000"/>
              </a:solidFill>
              <a:effectLst/>
              <a:latin typeface="Times New Roman" panose="02020603050405020304" pitchFamily="18" charset="0"/>
              <a:cs typeface="Times New Roman" panose="02020603050405020304" pitchFamily="18" charset="0"/>
            </a:endParaRPr>
          </a:p>
          <a:p>
            <a:pPr algn="l"/>
            <a:r>
              <a:rPr lang="lt-LT" sz="2000" b="1" i="0" dirty="0">
                <a:solidFill>
                  <a:srgbClr val="000000"/>
                </a:solidFill>
                <a:effectLst/>
                <a:latin typeface="Times New Roman" panose="02020603050405020304" pitchFamily="18" charset="0"/>
                <a:cs typeface="Times New Roman" panose="02020603050405020304" pitchFamily="18" charset="0"/>
              </a:rPr>
              <a:t>Tai reiškia</a:t>
            </a:r>
            <a:r>
              <a:rPr lang="lt-LT" sz="2000" b="0" i="0" dirty="0">
                <a:solidFill>
                  <a:srgbClr val="000000"/>
                </a:solidFill>
                <a:effectLst/>
                <a:latin typeface="Times New Roman" panose="02020603050405020304" pitchFamily="18" charset="0"/>
                <a:cs typeface="Times New Roman" panose="02020603050405020304" pitchFamily="18" charset="0"/>
              </a:rPr>
              <a:t>, kad atvykstančioms pajėgoms yra suteikiamos reikalingos paslaugos: galimybė naudotis tiek civiline, tiek karine infrastruktūra, ryšių ir informacinių technologijų, apgyvendinimo ir maitinimo, medicinos ir kitomis paslaugomis.</a:t>
            </a:r>
          </a:p>
          <a:p>
            <a:pPr algn="l"/>
            <a:r>
              <a:rPr lang="lt-LT" sz="2000" b="1" i="0" dirty="0">
                <a:solidFill>
                  <a:srgbClr val="000000"/>
                </a:solidFill>
                <a:effectLst/>
                <a:latin typeface="Times New Roman" panose="02020603050405020304" pitchFamily="18" charset="0"/>
                <a:cs typeface="Times New Roman" panose="02020603050405020304" pitchFamily="18" charset="0"/>
              </a:rPr>
              <a:t>Vyriausybės pavedimu </a:t>
            </a:r>
            <a:r>
              <a:rPr lang="lt-LT" sz="2000" b="0" i="0" dirty="0">
                <a:solidFill>
                  <a:srgbClr val="000000"/>
                </a:solidFill>
                <a:effectLst/>
                <a:latin typeface="Times New Roman" panose="02020603050405020304" pitchFamily="18" charset="0"/>
                <a:cs typeface="Times New Roman" panose="02020603050405020304" pitchFamily="18" charset="0"/>
              </a:rPr>
              <a:t>valstybės, savivaldybių institucijos ir įstaigos vykdo priimančiosios šalies paramai teikti reikalingas funkcijas pagal savo kompetenciją.</a:t>
            </a:r>
          </a:p>
          <a:p>
            <a:pPr marL="0" indent="0" algn="l">
              <a:buNone/>
            </a:pPr>
            <a:r>
              <a:rPr lang="lt-LT" sz="2000" b="0" i="1" dirty="0">
                <a:solidFill>
                  <a:srgbClr val="000000"/>
                </a:solidFill>
                <a:effectLst/>
                <a:latin typeface="Times New Roman" panose="02020603050405020304" pitchFamily="18" charset="0"/>
                <a:cs typeface="Times New Roman" panose="02020603050405020304" pitchFamily="18" charset="0"/>
              </a:rPr>
              <a:t>.</a:t>
            </a:r>
          </a:p>
        </p:txBody>
      </p:sp>
      <p:pic>
        <p:nvPicPr>
          <p:cNvPr id="4" name="Paveikslėlis 3">
            <a:extLst>
              <a:ext uri="{FF2B5EF4-FFF2-40B4-BE49-F238E27FC236}">
                <a16:creationId xmlns:a16="http://schemas.microsoft.com/office/drawing/2014/main" id="{AC9C1176-75ED-2F54-B2E7-92462647C72D}"/>
              </a:ext>
            </a:extLst>
          </p:cNvPr>
          <p:cNvPicPr>
            <a:picLocks noChangeAspect="1"/>
          </p:cNvPicPr>
          <p:nvPr/>
        </p:nvPicPr>
        <p:blipFill>
          <a:blip r:embed="rId2"/>
          <a:stretch>
            <a:fillRect/>
          </a:stretch>
        </p:blipFill>
        <p:spPr>
          <a:xfrm>
            <a:off x="10056440" y="620688"/>
            <a:ext cx="1902117" cy="792549"/>
          </a:xfrm>
          <a:prstGeom prst="rect">
            <a:avLst/>
          </a:prstGeom>
        </p:spPr>
      </p:pic>
    </p:spTree>
    <p:extLst>
      <p:ext uri="{BB962C8B-B14F-4D97-AF65-F5344CB8AC3E}">
        <p14:creationId xmlns:p14="http://schemas.microsoft.com/office/powerpoint/2010/main" val="405096872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descr="Paveikslėlis, kuriame yra tekstas, Šriftas, ekrano kopija, dizainas&#10;&#10;Automatiškai sugeneruotas aprašymas">
            <a:extLst>
              <a:ext uri="{FF2B5EF4-FFF2-40B4-BE49-F238E27FC236}">
                <a16:creationId xmlns:a16="http://schemas.microsoft.com/office/drawing/2014/main" id="{22B87C93-AD81-CF40-47AB-0C24007230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9592" y="-99392"/>
            <a:ext cx="6452815" cy="6858000"/>
          </a:xfrm>
          <a:prstGeom prst="rect">
            <a:avLst/>
          </a:prstGeom>
        </p:spPr>
      </p:pic>
    </p:spTree>
    <p:extLst>
      <p:ext uri="{BB962C8B-B14F-4D97-AF65-F5344CB8AC3E}">
        <p14:creationId xmlns:p14="http://schemas.microsoft.com/office/powerpoint/2010/main" val="208854986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43E27781-8A54-0E33-89B5-C2154B2FF072}"/>
              </a:ext>
            </a:extLst>
          </p:cNvPr>
          <p:cNvPicPr>
            <a:picLocks noChangeAspect="1"/>
          </p:cNvPicPr>
          <p:nvPr/>
        </p:nvPicPr>
        <p:blipFill>
          <a:blip r:embed="rId4"/>
          <a:stretch>
            <a:fillRect/>
          </a:stretch>
        </p:blipFill>
        <p:spPr>
          <a:xfrm>
            <a:off x="10056440" y="620688"/>
            <a:ext cx="1902117" cy="792549"/>
          </a:xfrm>
          <a:prstGeom prst="rect">
            <a:avLst/>
          </a:prstGeom>
        </p:spPr>
      </p:pic>
      <p:sp>
        <p:nvSpPr>
          <p:cNvPr id="5" name="TextBox 4">
            <a:extLst>
              <a:ext uri="{FF2B5EF4-FFF2-40B4-BE49-F238E27FC236}">
                <a16:creationId xmlns:a16="http://schemas.microsoft.com/office/drawing/2014/main" id="{A568FCAE-98B3-FBB8-D22D-B34AA2277608}"/>
              </a:ext>
            </a:extLst>
          </p:cNvPr>
          <p:cNvSpPr txBox="1"/>
          <p:nvPr/>
        </p:nvSpPr>
        <p:spPr>
          <a:xfrm>
            <a:off x="-1032792" y="2525147"/>
            <a:ext cx="6781800" cy="1077218"/>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err="1">
                <a:latin typeface="Times New Roman" panose="02020603050405020304" pitchFamily="18" charset="0"/>
                <a:cs typeface="Times New Roman" panose="02020603050405020304" pitchFamily="18" charset="0"/>
              </a:rPr>
              <a:t>Mobilizacijos</a:t>
            </a:r>
            <a:r>
              <a:rPr lang="en-US" sz="3200" b="1" dirty="0">
                <a:latin typeface="Times New Roman" panose="02020603050405020304" pitchFamily="18" charset="0"/>
                <a:cs typeface="Times New Roman" panose="02020603050405020304" pitchFamily="18" charset="0"/>
              </a:rPr>
              <a:t> plan</a:t>
            </a:r>
            <a:r>
              <a:rPr lang="lt-LT" sz="3200" b="1" dirty="0">
                <a:latin typeface="Times New Roman" panose="02020603050405020304" pitchFamily="18" charset="0"/>
                <a:cs typeface="Times New Roman" panose="02020603050405020304" pitchFamily="18" charset="0"/>
              </a:rPr>
              <a:t>ą</a:t>
            </a:r>
          </a:p>
          <a:p>
            <a:pPr marL="457200" indent="-457200" algn="ctr">
              <a:buFont typeface="Arial" panose="020B0604020202020204" pitchFamily="34" charset="0"/>
              <a:buChar char="•"/>
            </a:pPr>
            <a:r>
              <a:rPr lang="lt-LT" sz="3200" b="1" dirty="0">
                <a:solidFill>
                  <a:schemeClr val="bg1"/>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19CC8EF3-F80A-0545-CF6D-9A57429C3278}"/>
              </a:ext>
            </a:extLst>
          </p:cNvPr>
          <p:cNvSpPr txBox="1"/>
          <p:nvPr/>
        </p:nvSpPr>
        <p:spPr>
          <a:xfrm>
            <a:off x="-528736" y="4348081"/>
            <a:ext cx="8496944" cy="58477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Priimančiosios šalies param</a:t>
            </a:r>
            <a:r>
              <a:rPr lang="lt-LT" sz="3200" b="1" noProof="0" dirty="0">
                <a:latin typeface="Times New Roman" panose="02020603050405020304" pitchFamily="18" charset="0"/>
                <a:cs typeface="Times New Roman" panose="02020603050405020304" pitchFamily="18" charset="0"/>
              </a:rPr>
              <a:t>ą (PŠP)</a:t>
            </a:r>
            <a:endParaRPr kumimoji="0" lang="lt-LT"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F84DC726-B520-6A69-51BC-841DE29DBCE5}"/>
              </a:ext>
            </a:extLst>
          </p:cNvPr>
          <p:cNvSpPr txBox="1"/>
          <p:nvPr/>
        </p:nvSpPr>
        <p:spPr>
          <a:xfrm>
            <a:off x="335360" y="3429000"/>
            <a:ext cx="9721080" cy="584775"/>
          </a:xfrm>
          <a:prstGeom prst="rect">
            <a:avLst/>
          </a:prstGeom>
          <a:noFill/>
        </p:spPr>
        <p:txBody>
          <a:bodyPr wrap="square">
            <a:spAutoFit/>
          </a:bodyPr>
          <a:lstStyle/>
          <a:p>
            <a:pPr marL="457200" indent="-457200">
              <a:buFont typeface="Arial" panose="020B0604020202020204" pitchFamily="34" charset="0"/>
              <a:buChar char="•"/>
            </a:pPr>
            <a:r>
              <a:rPr kumimoji="0" lang="lt-LT" sz="32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Civilinis mobilizacinis personalo rezervas (CMPR)</a:t>
            </a:r>
            <a:endParaRPr lang="lt-LT" sz="32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39D6A6F-A67C-4D88-4880-C216F6EF67D1}"/>
              </a:ext>
            </a:extLst>
          </p:cNvPr>
          <p:cNvSpPr txBox="1"/>
          <p:nvPr/>
        </p:nvSpPr>
        <p:spPr>
          <a:xfrm>
            <a:off x="-1608856" y="1628800"/>
            <a:ext cx="6781800" cy="1077218"/>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err="1">
                <a:latin typeface="Times New Roman" panose="02020603050405020304" pitchFamily="18" charset="0"/>
                <a:cs typeface="Times New Roman" panose="02020603050405020304" pitchFamily="18" charset="0"/>
              </a:rPr>
              <a:t>Mobilizacij</a:t>
            </a:r>
            <a:r>
              <a:rPr lang="lt-LT" sz="3200" b="1" dirty="0">
                <a:latin typeface="Times New Roman" panose="02020603050405020304" pitchFamily="18" charset="0"/>
                <a:cs typeface="Times New Roman" panose="02020603050405020304" pitchFamily="18" charset="0"/>
              </a:rPr>
              <a:t>ą</a:t>
            </a:r>
          </a:p>
          <a:p>
            <a:pPr algn="ctr"/>
            <a:r>
              <a:rPr lang="lt-LT" sz="3200" b="1" dirty="0">
                <a:solidFill>
                  <a:schemeClr val="bg1"/>
                </a:solidFill>
                <a:latin typeface="Times New Roman" panose="02020603050405020304" pitchFamily="18" charset="0"/>
                <a:cs typeface="Times New Roman" panose="02020603050405020304" pitchFamily="18" charset="0"/>
              </a:rPr>
              <a:t> </a:t>
            </a:r>
          </a:p>
        </p:txBody>
      </p:sp>
      <p:pic>
        <p:nvPicPr>
          <p:cNvPr id="17" name="Vaizdo įrašas 10" title="Pen And Notebook Icons">
            <a:hlinkClick r:id="" action="ppaction://media"/>
            <a:extLst>
              <a:ext uri="{FF2B5EF4-FFF2-40B4-BE49-F238E27FC236}">
                <a16:creationId xmlns:a16="http://schemas.microsoft.com/office/drawing/2014/main" id="{CF28CE95-9331-5473-AB45-A08E14882E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256" y="4509120"/>
            <a:ext cx="3180302" cy="1788920"/>
          </a:xfrm>
          <a:prstGeom prst="rect">
            <a:avLst/>
          </a:prstGeom>
        </p:spPr>
      </p:pic>
    </p:spTree>
    <p:extLst>
      <p:ext uri="{BB962C8B-B14F-4D97-AF65-F5344CB8AC3E}">
        <p14:creationId xmlns:p14="http://schemas.microsoft.com/office/powerpoint/2010/main" val="460233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8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17"/>
                                        </p:tgtEl>
                                      </p:cBhvr>
                                    </p:cmd>
                                  </p:childTnLst>
                                </p:cTn>
                              </p:par>
                            </p:childTnLst>
                          </p:cTn>
                        </p:par>
                      </p:childTnLst>
                    </p:cTn>
                  </p:par>
                </p:childTnLst>
              </p:cTn>
              <p:nextCondLst>
                <p:cond evt="onClick" delay="0">
                  <p:tgtEl>
                    <p:spTgt spid="17"/>
                  </p:tgtEl>
                </p:cond>
              </p:nextCondLst>
            </p:seq>
            <p:video>
              <p:cMediaNode vol="80000" mute="1">
                <p:cTn id="32" repeatCount="indefinite" fill="hold" display="0">
                  <p:stCondLst>
                    <p:cond delay="indefinite"/>
                  </p:stCondLst>
                </p:cTn>
                <p:tgtEl>
                  <p:spTgt spid="17"/>
                </p:tgtEl>
              </p:cMediaNode>
            </p:video>
          </p:childTnLst>
        </p:cTn>
      </p:par>
    </p:tnLst>
    <p:bldLst>
      <p:bldP spid="5" grpId="0"/>
      <p:bldP spid="7"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1C8D0B4-0119-9158-CA2A-508A0D525B78}"/>
              </a:ext>
            </a:extLst>
          </p:cNvPr>
          <p:cNvSpPr>
            <a:spLocks noGrp="1"/>
          </p:cNvSpPr>
          <p:nvPr>
            <p:ph type="title"/>
          </p:nvPr>
        </p:nvSpPr>
        <p:spPr>
          <a:xfrm>
            <a:off x="609600" y="908720"/>
            <a:ext cx="10972800" cy="1143000"/>
          </a:xfrm>
        </p:spPr>
        <p:txBody>
          <a:bodyPr>
            <a:normAutofit/>
          </a:bodyPr>
          <a:lstStyle/>
          <a:p>
            <a:pPr algn="l"/>
            <a:r>
              <a:rPr lang="lt-LT" sz="2400" b="1" dirty="0">
                <a:solidFill>
                  <a:srgbClr val="C00000"/>
                </a:solidFill>
                <a:latin typeface="Times New Roman" panose="02020603050405020304" pitchFamily="18" charset="0"/>
                <a:cs typeface="Times New Roman" panose="02020603050405020304" pitchFamily="18" charset="0"/>
              </a:rPr>
              <a:t>KAIP PASIRUOŠTI</a:t>
            </a:r>
          </a:p>
        </p:txBody>
      </p:sp>
      <p:pic>
        <p:nvPicPr>
          <p:cNvPr id="4" name="Turinio vietos rezervavimo ženklas 3">
            <a:extLst>
              <a:ext uri="{FF2B5EF4-FFF2-40B4-BE49-F238E27FC236}">
                <a16:creationId xmlns:a16="http://schemas.microsoft.com/office/drawing/2014/main" id="{30EBE340-3B07-93EF-582F-6F93F58E62FC}"/>
              </a:ext>
            </a:extLst>
          </p:cNvPr>
          <p:cNvPicPr>
            <a:picLocks noGrp="1" noChangeAspect="1"/>
          </p:cNvPicPr>
          <p:nvPr>
            <p:ph idx="1"/>
          </p:nvPr>
        </p:nvPicPr>
        <p:blipFill>
          <a:blip r:embed="rId2"/>
          <a:stretch>
            <a:fillRect/>
          </a:stretch>
        </p:blipFill>
        <p:spPr>
          <a:xfrm>
            <a:off x="2423592" y="2492896"/>
            <a:ext cx="7344816" cy="3672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aveikslėlis 4">
            <a:extLst>
              <a:ext uri="{FF2B5EF4-FFF2-40B4-BE49-F238E27FC236}">
                <a16:creationId xmlns:a16="http://schemas.microsoft.com/office/drawing/2014/main" id="{C8E58B74-CF46-C903-CEE6-ABDC1969BF2B}"/>
              </a:ext>
            </a:extLst>
          </p:cNvPr>
          <p:cNvPicPr>
            <a:picLocks noChangeAspect="1"/>
          </p:cNvPicPr>
          <p:nvPr/>
        </p:nvPicPr>
        <p:blipFill>
          <a:blip r:embed="rId3"/>
          <a:stretch>
            <a:fillRect/>
          </a:stretch>
        </p:blipFill>
        <p:spPr>
          <a:xfrm>
            <a:off x="9984432" y="332656"/>
            <a:ext cx="1900957" cy="788633"/>
          </a:xfrm>
          <a:prstGeom prst="rect">
            <a:avLst/>
          </a:prstGeom>
        </p:spPr>
      </p:pic>
    </p:spTree>
    <p:extLst>
      <p:ext uri="{BB962C8B-B14F-4D97-AF65-F5344CB8AC3E}">
        <p14:creationId xmlns:p14="http://schemas.microsoft.com/office/powerpoint/2010/main" val="229558605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5440" y="260648"/>
            <a:ext cx="10363200" cy="1470025"/>
          </a:xfrm>
        </p:spPr>
        <p:txBody>
          <a:bodyPr>
            <a:noAutofit/>
          </a:bodyPr>
          <a:lstStyle/>
          <a:p>
            <a:r>
              <a:rPr lang="lt-LT" sz="4000" b="1" dirty="0">
                <a:solidFill>
                  <a:schemeClr val="bg1"/>
                </a:solidFill>
                <a:latin typeface="Times New Roman" panose="02020603050405020304" pitchFamily="18" charset="0"/>
                <a:cs typeface="Times New Roman" panose="02020603050405020304" pitchFamily="18" charset="0"/>
              </a:rPr>
              <a:t>Žinojimas saugo ir ramina</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AB00C26-0B13-14F3-F44A-C7A4D511BC15}"/>
              </a:ext>
            </a:extLst>
          </p:cNvPr>
          <p:cNvSpPr txBox="1"/>
          <p:nvPr/>
        </p:nvSpPr>
        <p:spPr>
          <a:xfrm>
            <a:off x="4403812" y="6228020"/>
            <a:ext cx="3384376" cy="369332"/>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A</a:t>
            </a:r>
            <a:r>
              <a:rPr lang="lt-LT" b="1" dirty="0" err="1">
                <a:solidFill>
                  <a:schemeClr val="bg1"/>
                </a:solidFill>
                <a:latin typeface="Times New Roman" panose="02020603050405020304" pitchFamily="18" charset="0"/>
                <a:cs typeface="Times New Roman" panose="02020603050405020304" pitchFamily="18" charset="0"/>
              </a:rPr>
              <a:t>čiū</a:t>
            </a:r>
            <a:r>
              <a:rPr lang="lt-LT" b="1" dirty="0">
                <a:solidFill>
                  <a:schemeClr val="bg1"/>
                </a:solidFill>
                <a:latin typeface="Times New Roman" panose="02020603050405020304" pitchFamily="18" charset="0"/>
                <a:cs typeface="Times New Roman" panose="02020603050405020304" pitchFamily="18" charset="0"/>
              </a:rPr>
              <a:t> už dėmesį</a:t>
            </a:r>
          </a:p>
        </p:txBody>
      </p:sp>
    </p:spTree>
    <p:extLst>
      <p:ext uri="{BB962C8B-B14F-4D97-AF65-F5344CB8AC3E}">
        <p14:creationId xmlns:p14="http://schemas.microsoft.com/office/powerpoint/2010/main" val="34120136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E0CE69C1-2812-B651-BEEE-E7F2DD86D95B}"/>
              </a:ext>
            </a:extLst>
          </p:cNvPr>
          <p:cNvPicPr>
            <a:picLocks noChangeAspect="1"/>
          </p:cNvPicPr>
          <p:nvPr/>
        </p:nvPicPr>
        <p:blipFill>
          <a:blip r:embed="rId2"/>
          <a:stretch>
            <a:fillRect/>
          </a:stretch>
        </p:blipFill>
        <p:spPr>
          <a:xfrm>
            <a:off x="10056440" y="620688"/>
            <a:ext cx="1902117" cy="792549"/>
          </a:xfrm>
          <a:prstGeom prst="rect">
            <a:avLst/>
          </a:prstGeom>
        </p:spPr>
      </p:pic>
      <p:sp>
        <p:nvSpPr>
          <p:cNvPr id="5" name="Rectangle 1">
            <a:extLst>
              <a:ext uri="{FF2B5EF4-FFF2-40B4-BE49-F238E27FC236}">
                <a16:creationId xmlns:a16="http://schemas.microsoft.com/office/drawing/2014/main" id="{CA2EEE45-1678-6C20-AF82-D821161F56FB}"/>
              </a:ext>
            </a:extLst>
          </p:cNvPr>
          <p:cNvSpPr/>
          <p:nvPr/>
        </p:nvSpPr>
        <p:spPr>
          <a:xfrm>
            <a:off x="-456728" y="3457786"/>
            <a:ext cx="12097344" cy="1877437"/>
          </a:xfrm>
          <a:prstGeom prst="rect">
            <a:avLst/>
          </a:prstGeom>
        </p:spPr>
        <p:txBody>
          <a:bodyPr wrap="square">
            <a:spAutoFit/>
          </a:bodyPr>
          <a:lstStyle/>
          <a:p>
            <a:pPr lvl="3" algn="just" fontAlgn="base">
              <a:spcBef>
                <a:spcPct val="0"/>
              </a:spcBef>
              <a:tabLst>
                <a:tab pos="270510" algn="l"/>
                <a:tab pos="1200150" algn="l"/>
                <a:tab pos="1530350" algn="l"/>
              </a:tabLs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lt-LT"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alstybės</a:t>
            </a:r>
            <a:r>
              <a:rPr lang="lt-LT"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savivaldybių institucijų ar įstaigų ir ūkio subjektų veiklos pertvarkymas</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3" algn="just" fontAlgn="base">
              <a:spcBef>
                <a:spcPct val="0"/>
              </a:spcBef>
              <a:tabLst>
                <a:tab pos="270510" algn="l"/>
                <a:tab pos="1200150" algn="l"/>
                <a:tab pos="1530350" algn="l"/>
              </a:tabLst>
            </a:pPr>
            <a:r>
              <a:rPr lang="lt-LT"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rengiantis individualiai ar kolektyvinei valstybės gynybai, taip pat pasirengimas suteikti reikiamą priimančiosios šalies paramą sąjungininkų ginkluotosioms pajėgoms.</a:t>
            </a:r>
            <a:endPar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3" algn="just" fontAlgn="base">
              <a:spcBef>
                <a:spcPct val="0"/>
              </a:spcBef>
              <a:tabLst>
                <a:tab pos="270510" algn="l"/>
                <a:tab pos="1200150" algn="l"/>
                <a:tab pos="1530350" algn="l"/>
              </a:tabLst>
            </a:pPr>
            <a:endParaRPr lang="lt-LT" sz="20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D787594-A89E-A726-450C-EC2ECF537530}"/>
              </a:ext>
            </a:extLst>
          </p:cNvPr>
          <p:cNvSpPr txBox="1"/>
          <p:nvPr/>
        </p:nvSpPr>
        <p:spPr>
          <a:xfrm>
            <a:off x="911424" y="2596583"/>
            <a:ext cx="10369152" cy="830997"/>
          </a:xfrm>
          <a:prstGeom prst="rect">
            <a:avLst/>
          </a:prstGeom>
          <a:noFill/>
        </p:spPr>
        <p:txBody>
          <a:bodyPr wrap="square" rtlCol="0">
            <a:spAutoFit/>
          </a:bodyPr>
          <a:lstStyle/>
          <a:p>
            <a:r>
              <a:rPr lang="lt-LT" sz="2400" b="1" dirty="0">
                <a:latin typeface="Times New Roman" panose="02020603050405020304" pitchFamily="18" charset="0"/>
                <a:cs typeface="Times New Roman" panose="02020603050405020304" pitchFamily="18" charset="0"/>
              </a:rPr>
              <a:t>Mobilizacija pagal </a:t>
            </a:r>
            <a:r>
              <a:rPr lang="en-US" sz="2400" b="1" dirty="0">
                <a:latin typeface="Times New Roman" panose="02020603050405020304" pitchFamily="18" charset="0"/>
                <a:cs typeface="Times New Roman" panose="02020603050405020304" pitchFamily="18" charset="0"/>
              </a:rPr>
              <a:t>L</a:t>
            </a:r>
            <a:r>
              <a:rPr lang="lt-LT" sz="2400" b="1" dirty="0" err="1">
                <a:latin typeface="Times New Roman" panose="02020603050405020304" pitchFamily="18" charset="0"/>
                <a:cs typeface="Times New Roman" panose="02020603050405020304" pitchFamily="18" charset="0"/>
              </a:rPr>
              <a:t>ietuvos</a:t>
            </a:r>
            <a:r>
              <a:rPr lang="lt-LT"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R</a:t>
            </a:r>
            <a:r>
              <a:rPr lang="lt-LT" sz="2400" b="1" dirty="0" err="1">
                <a:latin typeface="Times New Roman" panose="02020603050405020304" pitchFamily="18" charset="0"/>
                <a:cs typeface="Times New Roman" panose="02020603050405020304" pitchFamily="18" charset="0"/>
              </a:rPr>
              <a:t>espublikos</a:t>
            </a:r>
            <a:r>
              <a:rPr lang="lt-LT" sz="2400" b="1" dirty="0">
                <a:latin typeface="Times New Roman" panose="02020603050405020304" pitchFamily="18" charset="0"/>
                <a:cs typeface="Times New Roman" panose="02020603050405020304" pitchFamily="18" charset="0"/>
              </a:rPr>
              <a:t> mobilizacijos ir priimančiosios šalies paramos įstatymą yra:</a:t>
            </a:r>
          </a:p>
        </p:txBody>
      </p:sp>
      <p:sp>
        <p:nvSpPr>
          <p:cNvPr id="3" name="TextBox 2">
            <a:extLst>
              <a:ext uri="{FF2B5EF4-FFF2-40B4-BE49-F238E27FC236}">
                <a16:creationId xmlns:a16="http://schemas.microsoft.com/office/drawing/2014/main" id="{66124072-4530-7280-2936-C792921BA558}"/>
              </a:ext>
            </a:extLst>
          </p:cNvPr>
          <p:cNvSpPr txBox="1"/>
          <p:nvPr/>
        </p:nvSpPr>
        <p:spPr>
          <a:xfrm>
            <a:off x="2207568" y="5213340"/>
            <a:ext cx="6336704" cy="1015663"/>
          </a:xfrm>
          <a:prstGeom prst="rect">
            <a:avLst/>
          </a:prstGeom>
          <a:noFill/>
        </p:spPr>
        <p:txBody>
          <a:bodyPr wrap="square">
            <a:spAutoFit/>
          </a:bodyPr>
          <a:lstStyle/>
          <a:p>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kumimoji="0" lang="lt-LT" sz="2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asirengimą</a:t>
            </a:r>
            <a:r>
              <a:rPr kumimoji="0" lang="lt-LT"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administruoja</a:t>
            </a:r>
            <a:r>
              <a:rPr kumimoji="0" lang="en-US" sz="2000" b="0"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lt-LT"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Mobilizacijos ir pilietinio pasipriešinimo departamentas prie Lietuvos Respublikos krašto apsaugos </a:t>
            </a:r>
            <a:r>
              <a:rPr kumimoji="0" lang="lt-LT" sz="2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ministerijo</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t>
            </a:r>
            <a:endParaRPr lang="lt-LT" dirty="0"/>
          </a:p>
        </p:txBody>
      </p:sp>
      <p:pic>
        <p:nvPicPr>
          <p:cNvPr id="9" name="Picture 6">
            <a:extLst>
              <a:ext uri="{FF2B5EF4-FFF2-40B4-BE49-F238E27FC236}">
                <a16:creationId xmlns:a16="http://schemas.microsoft.com/office/drawing/2014/main" id="{ACE14C06-9EC0-8113-CBA9-DAEE3645DF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424" y="5289429"/>
            <a:ext cx="873735" cy="863486"/>
          </a:xfrm>
          <a:prstGeom prst="rect">
            <a:avLst/>
          </a:prstGeom>
        </p:spPr>
      </p:pic>
      <p:sp>
        <p:nvSpPr>
          <p:cNvPr id="2" name="Turinio vietos rezervavimo ženklas 2">
            <a:extLst>
              <a:ext uri="{FF2B5EF4-FFF2-40B4-BE49-F238E27FC236}">
                <a16:creationId xmlns:a16="http://schemas.microsoft.com/office/drawing/2014/main" id="{D28A2A5D-6CC0-7570-DACB-3C1464C76474}"/>
              </a:ext>
            </a:extLst>
          </p:cNvPr>
          <p:cNvSpPr txBox="1">
            <a:spLocks/>
          </p:cNvSpPr>
          <p:nvPr/>
        </p:nvSpPr>
        <p:spPr>
          <a:xfrm>
            <a:off x="191344" y="1778891"/>
            <a:ext cx="12169352" cy="5702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lt-LT" sz="2400" b="1" dirty="0">
                <a:solidFill>
                  <a:srgbClr val="C00000"/>
                </a:solidFill>
                <a:latin typeface="Times New Roman" panose="02020603050405020304" pitchFamily="18" charset="0"/>
                <a:cs typeface="Times New Roman" panose="02020603050405020304" pitchFamily="18" charset="0"/>
              </a:rPr>
              <a:t>    Mobilizacija</a:t>
            </a:r>
            <a:r>
              <a:rPr lang="lt-LT" sz="2400" b="1" dirty="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 tai teisinis režimas </a:t>
            </a:r>
            <a:r>
              <a:rPr lang="en-US" sz="2400" dirty="0" err="1">
                <a:latin typeface="Times New Roman" panose="02020603050405020304" pitchFamily="18" charset="0"/>
                <a:cs typeface="Times New Roman" panose="02020603050405020304" pitchFamily="18" charset="0"/>
              </a:rPr>
              <a:t>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jos</a:t>
            </a:r>
            <a:r>
              <a:rPr lang="en-US" sz="2400" dirty="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paskelbimas tai nėra dar karas –</a:t>
            </a:r>
            <a:r>
              <a:rPr lang="en-US" sz="2400" dirty="0">
                <a:latin typeface="Times New Roman" panose="02020603050405020304" pitchFamily="18" charset="0"/>
                <a:cs typeface="Times New Roman" panose="02020603050405020304" pitchFamily="18" charset="0"/>
              </a:rPr>
              <a:t> </a:t>
            </a:r>
            <a:r>
              <a:rPr lang="lt-LT" sz="2400" b="1" dirty="0">
                <a:latin typeface="Times New Roman" panose="02020603050405020304" pitchFamily="18" charset="0"/>
                <a:cs typeface="Times New Roman" panose="02020603050405020304" pitchFamily="18" charset="0"/>
              </a:rPr>
              <a:t>gyvenimas tęsiasi.</a:t>
            </a:r>
          </a:p>
        </p:txBody>
      </p:sp>
    </p:spTree>
    <p:extLst>
      <p:ext uri="{BB962C8B-B14F-4D97-AF65-F5344CB8AC3E}">
        <p14:creationId xmlns:p14="http://schemas.microsoft.com/office/powerpoint/2010/main" val="42720300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500" tmFilter="0, 0; .2, .5; .8, .5; 1, 0"/>
                                        <p:tgtEl>
                                          <p:spTgt spid="2"/>
                                        </p:tgtEl>
                                      </p:cBhvr>
                                    </p:animEffect>
                                    <p:animScale>
                                      <p:cBhvr>
                                        <p:cTn id="7" dur="7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078DEA2-07FD-FAA4-939E-766DE6007693}"/>
              </a:ext>
            </a:extLst>
          </p:cNvPr>
          <p:cNvSpPr>
            <a:spLocks noGrp="1"/>
          </p:cNvSpPr>
          <p:nvPr>
            <p:ph type="title"/>
          </p:nvPr>
        </p:nvSpPr>
        <p:spPr/>
        <p:txBody>
          <a:bodyPr/>
          <a:lstStyle/>
          <a:p>
            <a:endParaRPr lang="lt-LT" dirty="0"/>
          </a:p>
        </p:txBody>
      </p:sp>
      <p:pic>
        <p:nvPicPr>
          <p:cNvPr id="4" name="Turinio vietos rezervavimo ženklas 3">
            <a:extLst>
              <a:ext uri="{FF2B5EF4-FFF2-40B4-BE49-F238E27FC236}">
                <a16:creationId xmlns:a16="http://schemas.microsoft.com/office/drawing/2014/main" id="{8D197030-44EA-AC97-4AD3-CCEC238C6F8C}"/>
              </a:ext>
            </a:extLst>
          </p:cNvPr>
          <p:cNvPicPr>
            <a:picLocks noGrp="1" noChangeAspect="1"/>
          </p:cNvPicPr>
          <p:nvPr>
            <p:ph idx="1"/>
          </p:nvPr>
        </p:nvPicPr>
        <p:blipFill>
          <a:blip r:embed="rId2"/>
          <a:stretch>
            <a:fillRect/>
          </a:stretch>
        </p:blipFill>
        <p:spPr>
          <a:xfrm>
            <a:off x="407098" y="3356992"/>
            <a:ext cx="11117086" cy="1008112"/>
          </a:xfrm>
          <a:prstGeom prst="rect">
            <a:avLst/>
          </a:prstGeom>
        </p:spPr>
      </p:pic>
      <p:pic>
        <p:nvPicPr>
          <p:cNvPr id="5" name="Paveikslėlis 4">
            <a:extLst>
              <a:ext uri="{FF2B5EF4-FFF2-40B4-BE49-F238E27FC236}">
                <a16:creationId xmlns:a16="http://schemas.microsoft.com/office/drawing/2014/main" id="{65BE5699-D79F-B18C-C2A0-235A91B5B465}"/>
              </a:ext>
            </a:extLst>
          </p:cNvPr>
          <p:cNvPicPr>
            <a:picLocks noChangeAspect="1"/>
          </p:cNvPicPr>
          <p:nvPr/>
        </p:nvPicPr>
        <p:blipFill>
          <a:blip r:embed="rId3"/>
          <a:stretch>
            <a:fillRect/>
          </a:stretch>
        </p:blipFill>
        <p:spPr>
          <a:xfrm>
            <a:off x="9984432" y="404664"/>
            <a:ext cx="1902117" cy="792549"/>
          </a:xfrm>
          <a:prstGeom prst="rect">
            <a:avLst/>
          </a:prstGeom>
        </p:spPr>
      </p:pic>
      <p:pic>
        <p:nvPicPr>
          <p:cNvPr id="6" name="Grafinis elementas 5" descr="Arrow Down with solid fill">
            <a:extLst>
              <a:ext uri="{FF2B5EF4-FFF2-40B4-BE49-F238E27FC236}">
                <a16:creationId xmlns:a16="http://schemas.microsoft.com/office/drawing/2014/main" id="{43B19C20-EB98-BB05-13DC-F044139CBC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538945">
            <a:off x="6036930" y="1643369"/>
            <a:ext cx="1543995" cy="1543995"/>
          </a:xfrm>
          <a:prstGeom prst="rect">
            <a:avLst/>
          </a:prstGeom>
        </p:spPr>
      </p:pic>
      <p:sp>
        <p:nvSpPr>
          <p:cNvPr id="7" name="TextBox 6">
            <a:extLst>
              <a:ext uri="{FF2B5EF4-FFF2-40B4-BE49-F238E27FC236}">
                <a16:creationId xmlns:a16="http://schemas.microsoft.com/office/drawing/2014/main" id="{F70217A5-2DA9-59CF-4D4B-7786120D41B2}"/>
              </a:ext>
            </a:extLst>
          </p:cNvPr>
          <p:cNvSpPr txBox="1"/>
          <p:nvPr/>
        </p:nvSpPr>
        <p:spPr>
          <a:xfrm>
            <a:off x="7248128" y="1486691"/>
            <a:ext cx="1759009" cy="369332"/>
          </a:xfrm>
          <a:prstGeom prst="rect">
            <a:avLst/>
          </a:prstGeom>
          <a:noFill/>
        </p:spPr>
        <p:txBody>
          <a:bodyPr wrap="square">
            <a:spAutoFit/>
          </a:bodyPr>
          <a:lstStyle/>
          <a:p>
            <a:r>
              <a:rPr lang="lt-LT" dirty="0">
                <a:latin typeface="Times New Roman" panose="02020603050405020304" pitchFamily="18" charset="0"/>
                <a:cs typeface="Times New Roman" panose="02020603050405020304" pitchFamily="18" charset="0"/>
              </a:rPr>
              <a:t>Teisinis režimas </a:t>
            </a:r>
          </a:p>
        </p:txBody>
      </p:sp>
      <p:pic>
        <p:nvPicPr>
          <p:cNvPr id="8" name="Grafinis elementas 7" descr="Arrow Down with solid fill">
            <a:extLst>
              <a:ext uri="{FF2B5EF4-FFF2-40B4-BE49-F238E27FC236}">
                <a16:creationId xmlns:a16="http://schemas.microsoft.com/office/drawing/2014/main" id="{EAA884D1-92B6-C8B2-FA53-2CBD367672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538945">
            <a:off x="8960148" y="1604898"/>
            <a:ext cx="1543995" cy="1543995"/>
          </a:xfrm>
          <a:prstGeom prst="rect">
            <a:avLst/>
          </a:prstGeom>
        </p:spPr>
      </p:pic>
    </p:spTree>
    <p:extLst>
      <p:ext uri="{BB962C8B-B14F-4D97-AF65-F5344CB8AC3E}">
        <p14:creationId xmlns:p14="http://schemas.microsoft.com/office/powerpoint/2010/main" val="47652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6" presetClass="emph" presetSubtype="0" fill="hold" nodeType="afterEffect">
                                  <p:stCondLst>
                                    <p:cond delay="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B05C37F-58BE-A018-02BC-684AF5B4087C}"/>
              </a:ext>
            </a:extLst>
          </p:cNvPr>
          <p:cNvSpPr>
            <a:spLocks noGrp="1"/>
          </p:cNvSpPr>
          <p:nvPr>
            <p:ph type="title"/>
          </p:nvPr>
        </p:nvSpPr>
        <p:spPr>
          <a:xfrm>
            <a:off x="479376" y="836712"/>
            <a:ext cx="10972800" cy="1143000"/>
          </a:xfrm>
        </p:spPr>
        <p:txBody>
          <a:bodyPr>
            <a:normAutofit/>
          </a:bodyPr>
          <a:lstStyle/>
          <a:p>
            <a:pPr algn="l"/>
            <a:r>
              <a:rPr lang="pt-BR" sz="2400" b="1" dirty="0">
                <a:solidFill>
                  <a:srgbClr val="C00000"/>
                </a:solidFill>
                <a:latin typeface="Times New Roman" panose="02020603050405020304" pitchFamily="18" charset="0"/>
                <a:cs typeface="Times New Roman" panose="02020603050405020304" pitchFamily="18" charset="0"/>
              </a:rPr>
              <a:t>MOBILIZACIJOS SISTEMA</a:t>
            </a:r>
            <a:endParaRPr lang="en-US" sz="2400" dirty="0"/>
          </a:p>
        </p:txBody>
      </p:sp>
      <p:pic>
        <p:nvPicPr>
          <p:cNvPr id="4" name="Picture 8">
            <a:extLst>
              <a:ext uri="{FF2B5EF4-FFF2-40B4-BE49-F238E27FC236}">
                <a16:creationId xmlns:a16="http://schemas.microsoft.com/office/drawing/2014/main" id="{7727E920-4390-8488-D91B-067BD5E763B1}"/>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47328" y="2132856"/>
            <a:ext cx="7543272" cy="4525963"/>
          </a:xfrm>
          <a:prstGeom prst="rect">
            <a:avLst/>
          </a:prstGeom>
          <a:noFill/>
          <a:ln>
            <a:noFill/>
          </a:ln>
        </p:spPr>
      </p:pic>
      <p:pic>
        <p:nvPicPr>
          <p:cNvPr id="8" name="Paveikslėlis 7">
            <a:extLst>
              <a:ext uri="{FF2B5EF4-FFF2-40B4-BE49-F238E27FC236}">
                <a16:creationId xmlns:a16="http://schemas.microsoft.com/office/drawing/2014/main" id="{7E8E5481-395A-F5E3-9DDD-2835422F41F3}"/>
              </a:ext>
            </a:extLst>
          </p:cNvPr>
          <p:cNvPicPr>
            <a:picLocks noChangeAspect="1"/>
          </p:cNvPicPr>
          <p:nvPr/>
        </p:nvPicPr>
        <p:blipFill>
          <a:blip r:embed="rId3"/>
          <a:stretch>
            <a:fillRect/>
          </a:stretch>
        </p:blipFill>
        <p:spPr>
          <a:xfrm>
            <a:off x="10056440" y="620688"/>
            <a:ext cx="1902117" cy="792549"/>
          </a:xfrm>
          <a:prstGeom prst="rect">
            <a:avLst/>
          </a:prstGeom>
        </p:spPr>
      </p:pic>
    </p:spTree>
    <p:extLst>
      <p:ext uri="{BB962C8B-B14F-4D97-AF65-F5344CB8AC3E}">
        <p14:creationId xmlns:p14="http://schemas.microsoft.com/office/powerpoint/2010/main" val="3419456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188AC1-85B0-44D5-BD2E-6883E6C16B64}"/>
              </a:ext>
            </a:extLst>
          </p:cNvPr>
          <p:cNvSpPr txBox="1"/>
          <p:nvPr/>
        </p:nvSpPr>
        <p:spPr>
          <a:xfrm>
            <a:off x="274189" y="1844824"/>
            <a:ext cx="10441160" cy="707886"/>
          </a:xfrm>
          <a:prstGeom prst="rect">
            <a:avLst/>
          </a:prstGeom>
          <a:noFill/>
        </p:spPr>
        <p:txBody>
          <a:bodyPr wrap="square" rtlCol="0">
            <a:spAutoFit/>
          </a:bodyPr>
          <a:lstStyle/>
          <a:p>
            <a:r>
              <a:rPr lang="pt-BR" sz="2000" b="1" u="sng" dirty="0">
                <a:solidFill>
                  <a:srgbClr val="C00000"/>
                </a:solidFill>
                <a:latin typeface="Times New Roman" panose="02020603050405020304" pitchFamily="18" charset="0"/>
                <a:cs typeface="Times New Roman" panose="02020603050405020304" pitchFamily="18" charset="0"/>
              </a:rPr>
              <a:t>PAGRINDINIAI</a:t>
            </a:r>
            <a:r>
              <a:rPr lang="pt-BR" sz="2000" b="1" dirty="0">
                <a:solidFill>
                  <a:srgbClr val="C00000"/>
                </a:solidFill>
                <a:latin typeface="Times New Roman" panose="02020603050405020304" pitchFamily="18" charset="0"/>
                <a:cs typeface="Times New Roman" panose="02020603050405020304" pitchFamily="18" charset="0"/>
              </a:rPr>
              <a:t> MOBILIZACIJOS SISTEMOS IR PRIIMANČIOSIOS ŠALIES PARAMOS TEIKIMO </a:t>
            </a:r>
            <a:r>
              <a:rPr lang="pt-BR" sz="2000" b="1" u="sng" dirty="0">
                <a:solidFill>
                  <a:srgbClr val="C00000"/>
                </a:solidFill>
                <a:latin typeface="Times New Roman" panose="02020603050405020304" pitchFamily="18" charset="0"/>
                <a:cs typeface="Times New Roman" panose="02020603050405020304" pitchFamily="18" charset="0"/>
              </a:rPr>
              <a:t>UŽDAVINIAI</a:t>
            </a:r>
            <a:r>
              <a:rPr lang="pt-BR" sz="2000" b="1" dirty="0">
                <a:solidFill>
                  <a:srgbClr val="C00000"/>
                </a:solidFill>
                <a:latin typeface="Times New Roman" panose="02020603050405020304" pitchFamily="18" charset="0"/>
                <a:cs typeface="Times New Roman" panose="02020603050405020304" pitchFamily="18" charset="0"/>
              </a:rPr>
              <a:t>:</a:t>
            </a:r>
            <a:endParaRPr lang="lt-LT" sz="2000" b="1" dirty="0">
              <a:solidFill>
                <a:srgbClr val="C00000"/>
              </a:solidFill>
              <a:latin typeface="Times New Roman" panose="02020603050405020304" pitchFamily="18" charset="0"/>
              <a:cs typeface="Times New Roman" panose="02020603050405020304" pitchFamily="18" charset="0"/>
            </a:endParaRPr>
          </a:p>
        </p:txBody>
      </p:sp>
      <p:pic>
        <p:nvPicPr>
          <p:cNvPr id="5" name="Paveikslėlis 4">
            <a:extLst>
              <a:ext uri="{FF2B5EF4-FFF2-40B4-BE49-F238E27FC236}">
                <a16:creationId xmlns:a16="http://schemas.microsoft.com/office/drawing/2014/main" id="{90C87CE6-9D8B-4573-B78E-45E2B893AD09}"/>
              </a:ext>
            </a:extLst>
          </p:cNvPr>
          <p:cNvPicPr>
            <a:picLocks noChangeAspect="1"/>
          </p:cNvPicPr>
          <p:nvPr/>
        </p:nvPicPr>
        <p:blipFill>
          <a:blip r:embed="rId2"/>
          <a:stretch>
            <a:fillRect/>
          </a:stretch>
        </p:blipFill>
        <p:spPr>
          <a:xfrm>
            <a:off x="10056440" y="620688"/>
            <a:ext cx="1902117" cy="792549"/>
          </a:xfrm>
          <a:prstGeom prst="rect">
            <a:avLst/>
          </a:prstGeom>
        </p:spPr>
      </p:pic>
      <p:sp>
        <p:nvSpPr>
          <p:cNvPr id="7" name="TextBox 6">
            <a:extLst>
              <a:ext uri="{FF2B5EF4-FFF2-40B4-BE49-F238E27FC236}">
                <a16:creationId xmlns:a16="http://schemas.microsoft.com/office/drawing/2014/main" id="{E6D6BFA9-04BA-20A7-E26D-CCD9ADD8FA5A}"/>
              </a:ext>
            </a:extLst>
          </p:cNvPr>
          <p:cNvSpPr txBox="1"/>
          <p:nvPr/>
        </p:nvSpPr>
        <p:spPr>
          <a:xfrm>
            <a:off x="277266" y="2524074"/>
            <a:ext cx="11426575" cy="2806987"/>
          </a:xfrm>
          <a:prstGeom prst="rect">
            <a:avLst/>
          </a:prstGeom>
          <a:noFill/>
        </p:spPr>
        <p:txBody>
          <a:bodyPr wrap="square" rtlCol="0">
            <a:spAutoFit/>
          </a:bodyPr>
          <a:lstStyle/>
          <a:p>
            <a:pPr marL="285750" indent="-285750" fontAlgn="base">
              <a:lnSpc>
                <a:spcPct val="150000"/>
              </a:lnSpc>
              <a:spcBef>
                <a:spcPct val="0"/>
              </a:spcBef>
              <a:spcAft>
                <a:spcPct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P</a:t>
            </a:r>
            <a:r>
              <a:rPr lang="lt-LT" sz="2000" dirty="0" err="1">
                <a:solidFill>
                  <a:prstClr val="black"/>
                </a:solidFill>
                <a:latin typeface="Times New Roman" panose="02020603050405020304" pitchFamily="18" charset="0"/>
                <a:cs typeface="Times New Roman" panose="02020603050405020304" pitchFamily="18" charset="0"/>
              </a:rPr>
              <a:t>asirengti</a:t>
            </a:r>
            <a:r>
              <a:rPr lang="lt-LT" sz="2000" dirty="0">
                <a:solidFill>
                  <a:prstClr val="black"/>
                </a:solidFill>
                <a:latin typeface="Times New Roman" panose="02020603050405020304" pitchFamily="18" charset="0"/>
                <a:cs typeface="Times New Roman" panose="02020603050405020304" pitchFamily="18" charset="0"/>
              </a:rPr>
              <a:t> vykdyti mobilizaciją;</a:t>
            </a:r>
          </a:p>
          <a:p>
            <a:pPr marL="285750" indent="-285750" fontAlgn="base">
              <a:lnSpc>
                <a:spcPct val="150000"/>
              </a:lnSpc>
              <a:spcBef>
                <a:spcPct val="0"/>
              </a:spcBef>
              <a:spcAft>
                <a:spcPct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P</a:t>
            </a:r>
            <a:r>
              <a:rPr lang="lt-LT" sz="2000" dirty="0" err="1">
                <a:solidFill>
                  <a:prstClr val="black"/>
                </a:solidFill>
                <a:latin typeface="Times New Roman" panose="02020603050405020304" pitchFamily="18" charset="0"/>
                <a:cs typeface="Times New Roman" panose="02020603050405020304" pitchFamily="18" charset="0"/>
              </a:rPr>
              <a:t>askelbus</a:t>
            </a:r>
            <a:r>
              <a:rPr lang="lt-LT" sz="2000" dirty="0">
                <a:solidFill>
                  <a:prstClr val="black"/>
                </a:solidFill>
                <a:latin typeface="Times New Roman" panose="02020603050405020304" pitchFamily="18" charset="0"/>
                <a:cs typeface="Times New Roman" panose="02020603050405020304" pitchFamily="18" charset="0"/>
              </a:rPr>
              <a:t> mobilizaciją, užtikrinti gyvybiškai svarbių valstybės funkcijų atlikimą;</a:t>
            </a:r>
          </a:p>
          <a:p>
            <a:pPr marL="285750" indent="-285750" fontAlgn="base">
              <a:lnSpc>
                <a:spcPct val="150000"/>
              </a:lnSpc>
              <a:spcBef>
                <a:spcPct val="0"/>
              </a:spcBef>
              <a:spcAft>
                <a:spcPct val="0"/>
              </a:spcAft>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P</a:t>
            </a:r>
            <a:r>
              <a:rPr lang="lt-LT" sz="2000" dirty="0" err="1">
                <a:solidFill>
                  <a:prstClr val="black"/>
                </a:solidFill>
                <a:latin typeface="Times New Roman" panose="02020603050405020304" pitchFamily="18" charset="0"/>
                <a:cs typeface="Times New Roman" panose="02020603050405020304" pitchFamily="18" charset="0"/>
              </a:rPr>
              <a:t>asirengti</a:t>
            </a:r>
            <a:r>
              <a:rPr lang="lt-LT" sz="2000" dirty="0">
                <a:solidFill>
                  <a:prstClr val="black"/>
                </a:solidFill>
                <a:latin typeface="Times New Roman" panose="02020603050405020304" pitchFamily="18" charset="0"/>
                <a:cs typeface="Times New Roman" panose="02020603050405020304" pitchFamily="18" charset="0"/>
              </a:rPr>
              <a:t> ir teikti priimančiosios šalies paramą Lietuvos Respublikos teritorijoje</a:t>
            </a:r>
            <a:r>
              <a:rPr lang="en-US" sz="2000" dirty="0">
                <a:solidFill>
                  <a:prstClr val="black"/>
                </a:solidFill>
                <a:latin typeface="Times New Roman" panose="02020603050405020304" pitchFamily="18" charset="0"/>
                <a:cs typeface="Times New Roman" panose="02020603050405020304" pitchFamily="18" charset="0"/>
              </a:rPr>
              <a:t>;</a:t>
            </a:r>
          </a:p>
          <a:p>
            <a:pPr marL="285750" indent="-285750" fontAlgn="base">
              <a:lnSpc>
                <a:spcPct val="150000"/>
              </a:lnSpc>
              <a:spcBef>
                <a:spcPct val="0"/>
              </a:spcBef>
              <a:spcAft>
                <a:spcPct val="0"/>
              </a:spcAft>
              <a:buFont typeface="Arial" panose="020B0604020202020204" pitchFamily="34" charset="0"/>
              <a:buChar char="•"/>
            </a:pPr>
            <a:r>
              <a:rPr lang="lt-LT" sz="2000" dirty="0">
                <a:solidFill>
                  <a:prstClr val="black"/>
                </a:solidFill>
                <a:latin typeface="Times New Roman" panose="02020603050405020304" pitchFamily="18" charset="0"/>
                <a:cs typeface="Times New Roman" panose="02020603050405020304" pitchFamily="18" charset="0"/>
              </a:rPr>
              <a:t>Paskelbus mobilizaciją, užtikrinti valstybės ir savivaldybių institucijų ar įstaigų,</a:t>
            </a:r>
            <a:endParaRPr lang="en-US" sz="2000" dirty="0">
              <a:solidFill>
                <a:prstClr val="black"/>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pPr>
            <a:r>
              <a:rPr lang="lt-LT" sz="2000" dirty="0">
                <a:solidFill>
                  <a:prstClr val="black"/>
                </a:solidFill>
                <a:latin typeface="Times New Roman" panose="02020603050405020304" pitchFamily="18" charset="0"/>
                <a:cs typeface="Times New Roman" panose="02020603050405020304" pitchFamily="18" charset="0"/>
              </a:rPr>
              <a:t> ūkio subjektų ir piliečių paramą ginkluotosioms pajėgoms;</a:t>
            </a:r>
          </a:p>
          <a:p>
            <a:pPr marL="285750" indent="-285750" fontAlgn="base">
              <a:lnSpc>
                <a:spcPct val="150000"/>
              </a:lnSpc>
              <a:spcBef>
                <a:spcPct val="0"/>
              </a:spcBef>
              <a:spcAft>
                <a:spcPct val="0"/>
              </a:spcAft>
              <a:buFont typeface="Arial" panose="020B0604020202020204" pitchFamily="34" charset="0"/>
              <a:buChar char="•"/>
            </a:pPr>
            <a:endParaRPr lang="lt-LT"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63410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D8569EE6-BA70-2840-764C-4721DE4FED2A}"/>
              </a:ext>
            </a:extLst>
          </p:cNvPr>
          <p:cNvPicPr>
            <a:picLocks noChangeAspect="1"/>
          </p:cNvPicPr>
          <p:nvPr/>
        </p:nvPicPr>
        <p:blipFill>
          <a:blip r:embed="rId2"/>
          <a:stretch>
            <a:fillRect/>
          </a:stretch>
        </p:blipFill>
        <p:spPr>
          <a:xfrm>
            <a:off x="10128448" y="620688"/>
            <a:ext cx="1902117" cy="792549"/>
          </a:xfrm>
          <a:prstGeom prst="rect">
            <a:avLst/>
          </a:prstGeom>
        </p:spPr>
      </p:pic>
      <p:sp>
        <p:nvSpPr>
          <p:cNvPr id="3" name="TextBox 2">
            <a:extLst>
              <a:ext uri="{FF2B5EF4-FFF2-40B4-BE49-F238E27FC236}">
                <a16:creationId xmlns:a16="http://schemas.microsoft.com/office/drawing/2014/main" id="{D533511A-0147-5EB1-ED21-9CA8F4E7018A}"/>
              </a:ext>
            </a:extLst>
          </p:cNvPr>
          <p:cNvSpPr txBox="1"/>
          <p:nvPr/>
        </p:nvSpPr>
        <p:spPr>
          <a:xfrm>
            <a:off x="-312712" y="1700808"/>
            <a:ext cx="7416824" cy="400110"/>
          </a:xfrm>
          <a:prstGeom prst="rect">
            <a:avLst/>
          </a:prstGeom>
          <a:noFill/>
        </p:spPr>
        <p:txBody>
          <a:bodyPr wrap="square" rtlCol="0">
            <a:spAutoFit/>
          </a:bodyPr>
          <a:lstStyle/>
          <a:p>
            <a:pPr algn="ctr"/>
            <a:r>
              <a:rPr lang="lt-LT" sz="2000" b="1" dirty="0">
                <a:solidFill>
                  <a:srgbClr val="C00000"/>
                </a:solidFill>
                <a:latin typeface="Times New Roman" panose="02020603050405020304" pitchFamily="18" charset="0"/>
                <a:cs typeface="Times New Roman" panose="02020603050405020304" pitchFamily="18" charset="0"/>
              </a:rPr>
              <a:t>YRA TRYS MOBILIZACIJOS PROCESO ETAPAI:</a:t>
            </a:r>
          </a:p>
        </p:txBody>
      </p:sp>
      <p:sp>
        <p:nvSpPr>
          <p:cNvPr id="4" name="TextBox 3">
            <a:extLst>
              <a:ext uri="{FF2B5EF4-FFF2-40B4-BE49-F238E27FC236}">
                <a16:creationId xmlns:a16="http://schemas.microsoft.com/office/drawing/2014/main" id="{8F6F7B0A-891B-F590-73B2-D9F9EA5F5D68}"/>
              </a:ext>
            </a:extLst>
          </p:cNvPr>
          <p:cNvSpPr txBox="1"/>
          <p:nvPr/>
        </p:nvSpPr>
        <p:spPr>
          <a:xfrm>
            <a:off x="464421" y="2127131"/>
            <a:ext cx="11263157" cy="18836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Pasirengimas mobilizacijai – vyksta taikos metu;</a:t>
            </a:r>
          </a:p>
          <a:p>
            <a:pPr marL="285750" indent="-285750">
              <a:lnSpc>
                <a:spcPct val="150000"/>
              </a:lnSpc>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Mobilizacija skelbiama </a:t>
            </a:r>
            <a:r>
              <a:rPr lang="lt-LT" sz="2000" u="sng" dirty="0">
                <a:solidFill>
                  <a:srgbClr val="C00000"/>
                </a:solidFill>
                <a:latin typeface="Times New Roman" panose="02020603050405020304" pitchFamily="18" charset="0"/>
                <a:cs typeface="Times New Roman" panose="02020603050405020304" pitchFamily="18" charset="0"/>
              </a:rPr>
              <a:t>ne vėliau, kaip kartu su karo padėtimi</a:t>
            </a:r>
            <a:r>
              <a:rPr lang="lt-LT" sz="2000" dirty="0">
                <a:solidFill>
                  <a:srgbClr val="C00000"/>
                </a:solidFill>
                <a:latin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Demobilizacija skelbiama pasibaigus karui arba išnykus priežastims, dėl kurių buvo paskelbta mobilizacija.</a:t>
            </a:r>
          </a:p>
        </p:txBody>
      </p:sp>
      <p:pic>
        <p:nvPicPr>
          <p:cNvPr id="6" name="Paveikslėlis 5" descr="Paveikslėlis, kuriame yra tekstas, apskritimas, ekrano kopija, Šriftas&#10;&#10;Automatiškai sugeneruotas aprašymas">
            <a:extLst>
              <a:ext uri="{FF2B5EF4-FFF2-40B4-BE49-F238E27FC236}">
                <a16:creationId xmlns:a16="http://schemas.microsoft.com/office/drawing/2014/main" id="{980FC231-91D8-7EA3-0C78-02B480DDC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7688" y="3789040"/>
            <a:ext cx="4992638" cy="2852936"/>
          </a:xfrm>
          <a:prstGeom prst="rect">
            <a:avLst/>
          </a:prstGeom>
        </p:spPr>
      </p:pic>
    </p:spTree>
    <p:extLst>
      <p:ext uri="{BB962C8B-B14F-4D97-AF65-F5344CB8AC3E}">
        <p14:creationId xmlns:p14="http://schemas.microsoft.com/office/powerpoint/2010/main" val="15733453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A2555AB-0C49-AA62-EADD-29F5B62954E9}"/>
              </a:ext>
            </a:extLst>
          </p:cNvPr>
          <p:cNvSpPr>
            <a:spLocks noGrp="1"/>
          </p:cNvSpPr>
          <p:nvPr>
            <p:ph type="title"/>
          </p:nvPr>
        </p:nvSpPr>
        <p:spPr>
          <a:xfrm>
            <a:off x="601186" y="260648"/>
            <a:ext cx="10972800" cy="1143000"/>
          </a:xfrm>
        </p:spPr>
        <p:txBody>
          <a:bodyPr/>
          <a:lstStyle/>
          <a:p>
            <a:endParaRPr lang="lt-LT" dirty="0"/>
          </a:p>
        </p:txBody>
      </p:sp>
      <p:sp>
        <p:nvSpPr>
          <p:cNvPr id="3" name="Turinio vietos rezervavimo ženklas 2">
            <a:extLst>
              <a:ext uri="{FF2B5EF4-FFF2-40B4-BE49-F238E27FC236}">
                <a16:creationId xmlns:a16="http://schemas.microsoft.com/office/drawing/2014/main" id="{C88F2E15-E58B-9115-CEEA-2EA368449F48}"/>
              </a:ext>
            </a:extLst>
          </p:cNvPr>
          <p:cNvSpPr>
            <a:spLocks noGrp="1"/>
          </p:cNvSpPr>
          <p:nvPr>
            <p:ph idx="1"/>
          </p:nvPr>
        </p:nvSpPr>
        <p:spPr/>
        <p:txBody>
          <a:bodyPr>
            <a:normAutofit/>
          </a:bodyPr>
          <a:lstStyle/>
          <a:p>
            <a:pPr marL="0" indent="0">
              <a:spcAft>
                <a:spcPts val="600"/>
              </a:spcAft>
              <a:buNone/>
            </a:pPr>
            <a:r>
              <a:rPr lang="lt-LT" sz="2400" b="1" dirty="0">
                <a:solidFill>
                  <a:srgbClr val="C00000"/>
                </a:solidFill>
                <a:latin typeface="Times New Roman" panose="02020603050405020304" pitchFamily="18" charset="0"/>
                <a:cs typeface="Times New Roman" panose="02020603050405020304" pitchFamily="18" charset="0"/>
              </a:rPr>
              <a:t>MOBILIZACIJĄ SKELBIA</a:t>
            </a:r>
            <a:endParaRPr lang="en-US" sz="2400" b="1" dirty="0">
              <a:solidFill>
                <a:srgbClr val="C00000"/>
              </a:solidFill>
              <a:latin typeface="Times New Roman" panose="02020603050405020304" pitchFamily="18" charset="0"/>
              <a:cs typeface="Times New Roman" panose="02020603050405020304" pitchFamily="18" charset="0"/>
            </a:endParaRPr>
          </a:p>
          <a:p>
            <a:pPr marL="0" indent="0">
              <a:spcAft>
                <a:spcPts val="600"/>
              </a:spcAft>
              <a:buNone/>
            </a:pPr>
            <a:r>
              <a:rPr lang="en-US" sz="2400" b="1" dirty="0">
                <a:solidFill>
                  <a:srgbClr val="C00000"/>
                </a:solidFill>
                <a:latin typeface="Times New Roman" panose="02020603050405020304" pitchFamily="18" charset="0"/>
                <a:cs typeface="Times New Roman" panose="02020603050405020304" pitchFamily="18" charset="0"/>
              </a:rPr>
              <a:t>  </a:t>
            </a:r>
            <a:endParaRPr lang="lt-LT" sz="2400" b="1" dirty="0">
              <a:solidFill>
                <a:srgbClr val="C00000"/>
              </a:solidFill>
              <a:latin typeface="Times New Roman" panose="02020603050405020304" pitchFamily="18" charset="0"/>
              <a:cs typeface="Times New Roman" panose="02020603050405020304" pitchFamily="18" charset="0"/>
            </a:endParaRPr>
          </a:p>
          <a:p>
            <a:r>
              <a:rPr lang="lt-LT" sz="2400" dirty="0">
                <a:latin typeface="Times New Roman" panose="02020603050405020304" pitchFamily="18" charset="0"/>
                <a:cs typeface="Times New Roman" panose="02020603050405020304" pitchFamily="18" charset="0"/>
              </a:rPr>
              <a:t>Lietuvos Respublikos Seimas Prezidento siūlymu. </a:t>
            </a:r>
          </a:p>
          <a:p>
            <a:r>
              <a:rPr lang="lt-LT" sz="2400" dirty="0">
                <a:latin typeface="Times New Roman" panose="02020603050405020304" pitchFamily="18" charset="0"/>
                <a:cs typeface="Times New Roman" panose="02020603050405020304" pitchFamily="18" charset="0"/>
              </a:rPr>
              <a:t>Esant ginkluotam užpuolimui, kai kyla grėsmė valstybės suverenumui ar teritorijos vientisumui, – Prezidentas vienasmeniškai.</a:t>
            </a:r>
          </a:p>
        </p:txBody>
      </p:sp>
      <p:pic>
        <p:nvPicPr>
          <p:cNvPr id="4" name="Paveikslėlis 3">
            <a:extLst>
              <a:ext uri="{FF2B5EF4-FFF2-40B4-BE49-F238E27FC236}">
                <a16:creationId xmlns:a16="http://schemas.microsoft.com/office/drawing/2014/main" id="{ED96955B-FF2D-5B1C-7D0C-16B822BAA334}"/>
              </a:ext>
            </a:extLst>
          </p:cNvPr>
          <p:cNvPicPr>
            <a:picLocks noChangeAspect="1"/>
          </p:cNvPicPr>
          <p:nvPr/>
        </p:nvPicPr>
        <p:blipFill>
          <a:blip r:embed="rId2"/>
          <a:stretch>
            <a:fillRect/>
          </a:stretch>
        </p:blipFill>
        <p:spPr>
          <a:xfrm>
            <a:off x="10056440" y="620688"/>
            <a:ext cx="1902117" cy="792549"/>
          </a:xfrm>
          <a:prstGeom prst="rect">
            <a:avLst/>
          </a:prstGeom>
        </p:spPr>
      </p:pic>
    </p:spTree>
    <p:extLst>
      <p:ext uri="{BB962C8B-B14F-4D97-AF65-F5344CB8AC3E}">
        <p14:creationId xmlns:p14="http://schemas.microsoft.com/office/powerpoint/2010/main" val="231946802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E960DF8-0423-C729-53D1-F6579449D96F}"/>
              </a:ext>
            </a:extLst>
          </p:cNvPr>
          <p:cNvSpPr>
            <a:spLocks noGrp="1"/>
          </p:cNvSpPr>
          <p:nvPr>
            <p:ph type="title"/>
          </p:nvPr>
        </p:nvSpPr>
        <p:spPr>
          <a:xfrm>
            <a:off x="256798" y="1199309"/>
            <a:ext cx="10887000" cy="922114"/>
          </a:xfrm>
        </p:spPr>
        <p:txBody>
          <a:bodyPr>
            <a:normAutofit/>
          </a:bodyPr>
          <a:lstStyle/>
          <a:p>
            <a:pPr algn="l"/>
            <a:r>
              <a:rPr lang="lt-LT" sz="2400" b="1" i="0" dirty="0">
                <a:solidFill>
                  <a:srgbClr val="C00000"/>
                </a:solidFill>
                <a:effectLst/>
                <a:latin typeface="Times New Roman" panose="02020603050405020304" pitchFamily="18" charset="0"/>
                <a:cs typeface="Times New Roman" panose="02020603050405020304" pitchFamily="18" charset="0"/>
              </a:rPr>
              <a:t>PRANEŠIMAS APIE MOBILIZACIJĄ</a:t>
            </a:r>
            <a:br>
              <a:rPr lang="lt-LT" sz="2400" b="1" i="0" dirty="0">
                <a:solidFill>
                  <a:srgbClr val="C00000"/>
                </a:solidFill>
                <a:effectLst/>
                <a:latin typeface="Times New Roman" panose="02020603050405020304" pitchFamily="18" charset="0"/>
                <a:cs typeface="Times New Roman" panose="02020603050405020304" pitchFamily="18" charset="0"/>
              </a:rPr>
            </a:br>
            <a:endParaRPr lang="lt-LT" sz="2400" b="1" dirty="0">
              <a:solidFill>
                <a:srgbClr val="C00000"/>
              </a:solidFill>
            </a:endParaRPr>
          </a:p>
        </p:txBody>
      </p:sp>
      <p:sp>
        <p:nvSpPr>
          <p:cNvPr id="3" name="Turinio vietos rezervavimo ženklas 2">
            <a:extLst>
              <a:ext uri="{FF2B5EF4-FFF2-40B4-BE49-F238E27FC236}">
                <a16:creationId xmlns:a16="http://schemas.microsoft.com/office/drawing/2014/main" id="{3E744681-8C6B-0D46-D760-CEE4442F6066}"/>
              </a:ext>
            </a:extLst>
          </p:cNvPr>
          <p:cNvSpPr>
            <a:spLocks noGrp="1"/>
          </p:cNvSpPr>
          <p:nvPr>
            <p:ph idx="1"/>
          </p:nvPr>
        </p:nvSpPr>
        <p:spPr>
          <a:xfrm>
            <a:off x="226046" y="1858814"/>
            <a:ext cx="11736201" cy="3168352"/>
          </a:xfrm>
        </p:spPr>
        <p:txBody>
          <a:bodyPr>
            <a:normAutofit/>
          </a:bodyPr>
          <a:lstStyle/>
          <a:p>
            <a:r>
              <a:rPr lang="lt-LT" sz="2400" dirty="0">
                <a:solidFill>
                  <a:srgbClr val="212529"/>
                </a:solidFill>
                <a:latin typeface="Times New Roman" panose="02020603050405020304" pitchFamily="18" charset="0"/>
                <a:cs typeface="Times New Roman" panose="02020603050405020304" pitchFamily="18" charset="0"/>
              </a:rPr>
              <a:t>N</a:t>
            </a:r>
            <a:r>
              <a:rPr lang="lt-LT" sz="2400" b="0" i="0" dirty="0">
                <a:solidFill>
                  <a:srgbClr val="212529"/>
                </a:solidFill>
                <a:effectLst/>
                <a:latin typeface="Times New Roman" panose="02020603050405020304" pitchFamily="18" charset="0"/>
                <a:cs typeface="Times New Roman" panose="02020603050405020304" pitchFamily="18" charset="0"/>
              </a:rPr>
              <a:t>edelsiant skelbiamas per žiniasklaidos priemones.</a:t>
            </a:r>
          </a:p>
          <a:p>
            <a:r>
              <a:rPr lang="lt-LT" sz="2400" b="0" i="0" dirty="0">
                <a:solidFill>
                  <a:srgbClr val="212529"/>
                </a:solidFill>
                <a:effectLst/>
                <a:latin typeface="Times New Roman" panose="02020603050405020304" pitchFamily="18" charset="0"/>
                <a:cs typeface="Times New Roman" panose="02020603050405020304" pitchFamily="18" charset="0"/>
              </a:rPr>
              <a:t>Karo prievolininkus papildomai asmeniškai informuoja už karo prievolę atsakingi kariuomenės padaliniai.</a:t>
            </a:r>
          </a:p>
          <a:p>
            <a:endParaRPr lang="lt-LT" sz="2400" dirty="0">
              <a:latin typeface="Times New Roman" panose="02020603050405020304" pitchFamily="18" charset="0"/>
              <a:cs typeface="Times New Roman" panose="02020603050405020304" pitchFamily="18" charset="0"/>
            </a:endParaRPr>
          </a:p>
          <a:p>
            <a:pPr marL="0" indent="0">
              <a:buNone/>
            </a:pPr>
            <a:r>
              <a:rPr lang="lt-LT" sz="2400" i="1" dirty="0">
                <a:solidFill>
                  <a:srgbClr val="212529"/>
                </a:solidFill>
                <a:latin typeface="Times New Roman" panose="02020603050405020304" pitchFamily="18" charset="0"/>
                <a:cs typeface="Times New Roman" panose="02020603050405020304" pitchFamily="18" charset="0"/>
              </a:rPr>
              <a:t>M</a:t>
            </a:r>
            <a:r>
              <a:rPr lang="lt-LT" sz="2400" b="0" i="1" dirty="0">
                <a:solidFill>
                  <a:srgbClr val="212529"/>
                </a:solidFill>
                <a:effectLst/>
                <a:latin typeface="Times New Roman" panose="02020603050405020304" pitchFamily="18" charset="0"/>
                <a:cs typeface="Times New Roman" panose="02020603050405020304" pitchFamily="18" charset="0"/>
              </a:rPr>
              <a:t>obilizacijos skelbime nurodomas koks mobilizacijos skelbimo pagrindas, kurioje valstybės teritorijos dalyje mobilizacija yra skelbiama </a:t>
            </a:r>
            <a:r>
              <a:rPr lang="lt-LT" sz="2400" i="1" dirty="0">
                <a:solidFill>
                  <a:srgbClr val="212529"/>
                </a:solidFill>
                <a:latin typeface="Times New Roman" panose="02020603050405020304" pitchFamily="18" charset="0"/>
                <a:cs typeface="Times New Roman" panose="02020603050405020304" pitchFamily="18" charset="0"/>
              </a:rPr>
              <a:t>(jei tai yra dalinė, o nevisuotinė) ir</a:t>
            </a:r>
            <a:r>
              <a:rPr lang="lt-LT" sz="2400" b="0" i="1" dirty="0">
                <a:solidFill>
                  <a:srgbClr val="212529"/>
                </a:solidFill>
                <a:effectLst/>
                <a:latin typeface="Times New Roman" panose="02020603050405020304" pitchFamily="18" charset="0"/>
                <a:cs typeface="Times New Roman" panose="02020603050405020304" pitchFamily="18" charset="0"/>
              </a:rPr>
              <a:t> kurios institucijos dalyvauja ir kokios turi būti vykdomos priemonės.</a:t>
            </a:r>
            <a:endParaRPr lang="lt-LT" sz="2400" i="1" dirty="0">
              <a:latin typeface="Times New Roman" panose="02020603050405020304" pitchFamily="18" charset="0"/>
              <a:cs typeface="Times New Roman" panose="02020603050405020304" pitchFamily="18" charset="0"/>
            </a:endParaRPr>
          </a:p>
        </p:txBody>
      </p:sp>
      <p:pic>
        <p:nvPicPr>
          <p:cNvPr id="8" name="Paveikslėlis 7">
            <a:extLst>
              <a:ext uri="{FF2B5EF4-FFF2-40B4-BE49-F238E27FC236}">
                <a16:creationId xmlns:a16="http://schemas.microsoft.com/office/drawing/2014/main" id="{1F02CB95-EF79-404A-6DFA-3FBB855A8E82}"/>
              </a:ext>
            </a:extLst>
          </p:cNvPr>
          <p:cNvPicPr>
            <a:picLocks noChangeAspect="1"/>
          </p:cNvPicPr>
          <p:nvPr/>
        </p:nvPicPr>
        <p:blipFill>
          <a:blip r:embed="rId2"/>
          <a:stretch>
            <a:fillRect/>
          </a:stretch>
        </p:blipFill>
        <p:spPr>
          <a:xfrm>
            <a:off x="10111986" y="406760"/>
            <a:ext cx="1902117" cy="792549"/>
          </a:xfrm>
          <a:prstGeom prst="rect">
            <a:avLst/>
          </a:prstGeom>
        </p:spPr>
      </p:pic>
    </p:spTree>
    <p:extLst>
      <p:ext uri="{BB962C8B-B14F-4D97-AF65-F5344CB8AC3E}">
        <p14:creationId xmlns:p14="http://schemas.microsoft.com/office/powerpoint/2010/main" val="3423094777"/>
      </p:ext>
    </p:extLst>
  </p:cSld>
  <p:clrMapOvr>
    <a:masterClrMapping/>
  </p:clrMapOvr>
  <p:transition spd="slow">
    <p:wipe/>
  </p:transition>
</p:sld>
</file>

<file path=ppt/theme/theme1.xml><?xml version="1.0" encoding="utf-8"?>
<a:theme xmlns:a="http://schemas.openxmlformats.org/drawingml/2006/main" name="VILNIUS_PPT_TEMPLATE">
  <a:themeElements>
    <a:clrScheme name="Pasirinktinis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7609231-acae-40b1-8992-26d1ec8f8073" xsi:nil="true"/>
    <lcf76f155ced4ddcb4097134ff3c332f xmlns="bd76807b-7035-44a2-93ee-9bb18f0b649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as" ma:contentTypeID="0x0101008E25670BE377154BAD1C9BBF22B81D14" ma:contentTypeVersion="18" ma:contentTypeDescription="Kurkite naują dokumentą." ma:contentTypeScope="" ma:versionID="36d318289db185920a0951300f7b1771">
  <xsd:schema xmlns:xsd="http://www.w3.org/2001/XMLSchema" xmlns:xs="http://www.w3.org/2001/XMLSchema" xmlns:p="http://schemas.microsoft.com/office/2006/metadata/properties" xmlns:ns2="bd76807b-7035-44a2-93ee-9bb18f0b649c" xmlns:ns3="07609231-acae-40b1-8992-26d1ec8f8073" targetNamespace="http://schemas.microsoft.com/office/2006/metadata/properties" ma:root="true" ma:fieldsID="060fc76a65efa5dcbde772b54732e2d0" ns2:_="" ns3:_="">
    <xsd:import namespace="bd76807b-7035-44a2-93ee-9bb18f0b649c"/>
    <xsd:import namespace="07609231-acae-40b1-8992-26d1ec8f807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6807b-7035-44a2-93ee-9bb18f0b64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Vaizdų žymės" ma:readOnly="false" ma:fieldId="{5cf76f15-5ced-4ddc-b409-7134ff3c332f}" ma:taxonomyMulti="true" ma:sspId="fae1bb33-c6cf-485c-9b21-04c3c57c092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609231-acae-40b1-8992-26d1ec8f8073" elementFormDefault="qualified">
    <xsd:import namespace="http://schemas.microsoft.com/office/2006/documentManagement/types"/>
    <xsd:import namespace="http://schemas.microsoft.com/office/infopath/2007/PartnerControls"/>
    <xsd:element name="SharedWithUsers" ma:index="10"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Bendrinta su išsamia informacija" ma:internalName="SharedWithDetails" ma:readOnly="true">
      <xsd:simpleType>
        <xsd:restriction base="dms:Note">
          <xsd:maxLength value="255"/>
        </xsd:restriction>
      </xsd:simpleType>
    </xsd:element>
    <xsd:element name="TaxCatchAll" ma:index="23" nillable="true" ma:displayName="Taxonomy Catch All Column" ma:hidden="true" ma:list="{7594a8e0-1c5d-4ff7-8146-5d7b5e132c8e}" ma:internalName="TaxCatchAll" ma:showField="CatchAllData" ma:web="07609231-acae-40b1-8992-26d1ec8f80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F48CB8-B760-4B9F-B4AA-CA79FA4497B5}">
  <ds:schemaRefs>
    <ds:schemaRef ds:uri="http://schemas.microsoft.com/office/2006/metadata/properties"/>
    <ds:schemaRef ds:uri="http://schemas.microsoft.com/office/infopath/2007/PartnerControls"/>
    <ds:schemaRef ds:uri="07609231-acae-40b1-8992-26d1ec8f8073"/>
    <ds:schemaRef ds:uri="bd76807b-7035-44a2-93ee-9bb18f0b649c"/>
  </ds:schemaRefs>
</ds:datastoreItem>
</file>

<file path=customXml/itemProps2.xml><?xml version="1.0" encoding="utf-8"?>
<ds:datastoreItem xmlns:ds="http://schemas.openxmlformats.org/officeDocument/2006/customXml" ds:itemID="{087881A0-6A3B-4997-820D-979E058A32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76807b-7035-44a2-93ee-9bb18f0b649c"/>
    <ds:schemaRef ds:uri="07609231-acae-40b1-8992-26d1ec8f80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C73E39-5098-4D27-AF68-30401B3E22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VILNIUS_PPT_TEMPLATE</Template>
  <TotalTime>27281</TotalTime>
  <Words>871</Words>
  <Application>Microsoft Office PowerPoint</Application>
  <PresentationFormat>Plačiaekranė</PresentationFormat>
  <Paragraphs>72</Paragraphs>
  <Slides>21</Slides>
  <Notes>1</Notes>
  <HiddenSlides>0</HiddenSlides>
  <MMClips>2</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21</vt:i4>
      </vt:variant>
    </vt:vector>
  </HeadingPairs>
  <TitlesOfParts>
    <vt:vector size="26" baseType="lpstr">
      <vt:lpstr>Arial</vt:lpstr>
      <vt:lpstr>Calibri</vt:lpstr>
      <vt:lpstr>OpenSans</vt:lpstr>
      <vt:lpstr>Times New Roman</vt:lpstr>
      <vt:lpstr>VILNIUS_PPT_TEMPLATE</vt:lpstr>
      <vt:lpstr>„PowerPoint“ pateiktis</vt:lpstr>
      <vt:lpstr>„PowerPoint“ pateiktis</vt:lpstr>
      <vt:lpstr>„PowerPoint“ pateiktis</vt:lpstr>
      <vt:lpstr>„PowerPoint“ pateiktis</vt:lpstr>
      <vt:lpstr>MOBILIZACIJOS SISTEMA</vt:lpstr>
      <vt:lpstr>„PowerPoint“ pateiktis</vt:lpstr>
      <vt:lpstr>„PowerPoint“ pateiktis</vt:lpstr>
      <vt:lpstr>„PowerPoint“ pateiktis</vt:lpstr>
      <vt:lpstr>PRANEŠIMAS APIE MOBILIZACIJĄ </vt:lpstr>
      <vt:lpstr>PASIRENGIMAS MOBILIZACIJAI</vt:lpstr>
      <vt:lpstr>„PowerPoint“ pateiktis</vt:lpstr>
      <vt:lpstr>MOBILIZACIJOS PLANAS  </vt:lpstr>
      <vt:lpstr>CIVILINIS MOBILIZACINIS PERSONALO REZERVAS (CMPR) </vt:lpstr>
      <vt:lpstr>„PowerPoint“ pateiktis</vt:lpstr>
      <vt:lpstr>LIETUVOS RESPUBLIKOS KARO PADĖTIES ĮSTATYMAS</vt:lpstr>
      <vt:lpstr>„PowerPoint“ pateiktis</vt:lpstr>
      <vt:lpstr>PRIIMANČIOSIOS ŠALIES PARAMA </vt:lpstr>
      <vt:lpstr>PRIIMANČIOSIOS ŠALIES PARAMA </vt:lpstr>
      <vt:lpstr>„PowerPoint“ pateiktis</vt:lpstr>
      <vt:lpstr>KAIP PASIRUOŠTI</vt:lpstr>
      <vt:lpstr>Žinojimas saugo ir ramina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1111</dc:title>
  <dc:creator>Eugenijus Gamperis</dc:creator>
  <cp:lastModifiedBy>Edvinas</cp:lastModifiedBy>
  <cp:revision>552</cp:revision>
  <dcterms:created xsi:type="dcterms:W3CDTF">2016-03-31T05:59:20Z</dcterms:created>
  <dcterms:modified xsi:type="dcterms:W3CDTF">2024-05-20T13:10:12Z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0x0101008E25670BE377154BAD1C9BBF22B81D14</vt:lpwstr>
  </property>
  <property fmtid="{D5CDD505-2E9C-101B-9397-08002B2CF9AE}" pid="3" name="MediaServiceImageTags">
    <vt:lpwstr/>
  </property>
</Properties>
</file>