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70" r:id="rId3"/>
    <p:sldId id="267" r:id="rId4"/>
    <p:sldId id="268" r:id="rId5"/>
    <p:sldId id="257" r:id="rId6"/>
    <p:sldId id="260" r:id="rId7"/>
    <p:sldId id="274" r:id="rId8"/>
    <p:sldId id="288" r:id="rId9"/>
    <p:sldId id="279" r:id="rId10"/>
    <p:sldId id="281" r:id="rId11"/>
    <p:sldId id="272" r:id="rId12"/>
    <p:sldId id="271" r:id="rId13"/>
    <p:sldId id="273" r:id="rId14"/>
    <p:sldId id="262" r:id="rId15"/>
    <p:sldId id="263" r:id="rId16"/>
    <p:sldId id="278" r:id="rId17"/>
    <p:sldId id="282" r:id="rId18"/>
    <p:sldId id="276" r:id="rId19"/>
    <p:sldId id="275" r:id="rId20"/>
    <p:sldId id="264" r:id="rId21"/>
    <p:sldId id="265" r:id="rId22"/>
    <p:sldId id="280" r:id="rId23"/>
    <p:sldId id="283" r:id="rId24"/>
    <p:sldId id="285" r:id="rId25"/>
    <p:sldId id="289" r:id="rId26"/>
    <p:sldId id="284" r:id="rId27"/>
    <p:sldId id="286" r:id="rId28"/>
    <p:sldId id="287" r:id="rId29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9200"/>
    <a:srgbClr val="CC6600"/>
    <a:srgbClr val="F0E1F7"/>
    <a:srgbClr val="EF6315"/>
    <a:srgbClr val="F3B079"/>
    <a:srgbClr val="F5EDDF"/>
    <a:srgbClr val="036FF1"/>
    <a:srgbClr val="990033"/>
    <a:srgbClr val="EAC8D0"/>
    <a:srgbClr val="5A4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Spustelėkite norėdami redaguoti šablono paantraštės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2245-0F04-4998-B445-67BC81C849A8}" type="datetimeFigureOut">
              <a:rPr lang="lt-LT" smtClean="0"/>
              <a:t>2025-03-20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185C-A6BD-43B9-8534-B9EB4B8483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2078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2245-0F04-4998-B445-67BC81C849A8}" type="datetimeFigureOut">
              <a:rPr lang="lt-LT" smtClean="0"/>
              <a:t>2025-03-20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185C-A6BD-43B9-8534-B9EB4B8483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9822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2245-0F04-4998-B445-67BC81C849A8}" type="datetimeFigureOut">
              <a:rPr lang="lt-LT" smtClean="0"/>
              <a:t>2025-03-20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185C-A6BD-43B9-8534-B9EB4B8483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5828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2245-0F04-4998-B445-67BC81C849A8}" type="datetimeFigureOut">
              <a:rPr lang="lt-LT" smtClean="0"/>
              <a:t>2025-03-20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185C-A6BD-43B9-8534-B9EB4B8483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8290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2245-0F04-4998-B445-67BC81C849A8}" type="datetimeFigureOut">
              <a:rPr lang="lt-LT" smtClean="0"/>
              <a:t>2025-03-20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185C-A6BD-43B9-8534-B9EB4B8483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1512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2245-0F04-4998-B445-67BC81C849A8}" type="datetimeFigureOut">
              <a:rPr lang="lt-LT" smtClean="0"/>
              <a:t>2025-03-20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185C-A6BD-43B9-8534-B9EB4B8483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95366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2245-0F04-4998-B445-67BC81C849A8}" type="datetimeFigureOut">
              <a:rPr lang="lt-LT" smtClean="0"/>
              <a:t>2025-03-20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185C-A6BD-43B9-8534-B9EB4B8483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94101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2245-0F04-4998-B445-67BC81C849A8}" type="datetimeFigureOut">
              <a:rPr lang="lt-LT" smtClean="0"/>
              <a:t>2025-03-20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185C-A6BD-43B9-8534-B9EB4B8483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12155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2245-0F04-4998-B445-67BC81C849A8}" type="datetimeFigureOut">
              <a:rPr lang="lt-LT" smtClean="0"/>
              <a:t>2025-03-20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185C-A6BD-43B9-8534-B9EB4B8483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94766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2245-0F04-4998-B445-67BC81C849A8}" type="datetimeFigureOut">
              <a:rPr lang="lt-LT" smtClean="0"/>
              <a:t>2025-03-20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185C-A6BD-43B9-8534-B9EB4B8483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7505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2245-0F04-4998-B445-67BC81C849A8}" type="datetimeFigureOut">
              <a:rPr lang="lt-LT" smtClean="0"/>
              <a:t>2025-03-20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A185C-A6BD-43B9-8534-B9EB4B8483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6944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02245-0F04-4998-B445-67BC81C849A8}" type="datetimeFigureOut">
              <a:rPr lang="lt-LT" smtClean="0"/>
              <a:t>2025-03-20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A185C-A6BD-43B9-8534-B9EB4B84834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0797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11" Type="http://schemas.openxmlformats.org/officeDocument/2006/relationships/image" Target="../media/image56.jpeg"/><Relationship Id="rId5" Type="http://schemas.openxmlformats.org/officeDocument/2006/relationships/image" Target="../media/image50.jp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189014" y="297180"/>
            <a:ext cx="8143456" cy="62064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C0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6" y="710493"/>
            <a:ext cx="7311564" cy="5379864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 rot="778366">
            <a:off x="7448638" y="1681087"/>
            <a:ext cx="3933063" cy="47470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 cmpd="tri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>
                <a:solidFill>
                  <a:srgbClr val="CC6600"/>
                </a:solidFill>
                <a:latin typeface="Colonna MT" panose="04020805060202030203" pitchFamily="82" charset="0"/>
              </a:rPr>
              <a:t>MÓJ ZWIERZAK</a:t>
            </a:r>
            <a:endParaRPr lang="lt-LT" sz="6000" b="1" dirty="0">
              <a:solidFill>
                <a:srgbClr val="CC6600"/>
              </a:solidFill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993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0" y="2107698"/>
            <a:ext cx="6124530" cy="4075932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7335795" y="1508616"/>
            <a:ext cx="427955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latin typeface="Franklin Gothic Medium" panose="020B0603020102020204" pitchFamily="34" charset="0"/>
              </a:rPr>
              <a:t>Kotu potrzeba niewiele: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Pogłaskać go tylko w niedzielę,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w poniedziałek, wtorek i w środę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leciutko podrapać go w brodę,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w czwartek, w piątek i w sobotę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pobawić się trochę z kotem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i w niedzielę – znów niewiele.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latin typeface="Franklin Gothic Medium" panose="020B0603020102020204" pitchFamily="34" charset="0"/>
              </a:rPr>
              <a:t>A jeśli ci się uda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pokochać go troszeczkę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i tym co mu smakuje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napełnisz mu </a:t>
            </a:r>
            <a:r>
              <a:rPr lang="pl-PL" sz="2000" dirty="0" smtClean="0">
                <a:latin typeface="Franklin Gothic Medium" panose="020B0603020102020204" pitchFamily="34" charset="0"/>
              </a:rPr>
              <a:t>miseczkę.</a:t>
            </a:r>
            <a:endParaRPr lang="pl-PL" sz="2000" dirty="0">
              <a:latin typeface="Franklin Gothic Medium" panose="020B0603020102020204" pitchFamily="34" charset="0"/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4523940" y="247643"/>
            <a:ext cx="2650572" cy="1160519"/>
          </a:xfrm>
          <a:prstGeom prst="rect">
            <a:avLst/>
          </a:prstGeom>
          <a:solidFill>
            <a:srgbClr val="DCC190"/>
          </a:solidFill>
          <a:ln w="57150" cmpd="thickThin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5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KOT</a:t>
            </a:r>
            <a:endParaRPr lang="lt-LT" sz="5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8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52" y="3577468"/>
            <a:ext cx="7802880" cy="2718816"/>
          </a:xfrm>
          <a:prstGeom prst="rect">
            <a:avLst/>
          </a:prstGeom>
        </p:spPr>
      </p:pic>
      <p:sp>
        <p:nvSpPr>
          <p:cNvPr id="7" name="Stačiakampis 6"/>
          <p:cNvSpPr/>
          <p:nvPr/>
        </p:nvSpPr>
        <p:spPr>
          <a:xfrm>
            <a:off x="8384060" y="2972935"/>
            <a:ext cx="2446638" cy="6045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latin typeface="Franklin Gothic Medium" panose="020B0603020102020204" pitchFamily="34" charset="0"/>
              </a:rPr>
              <a:t>RASY </a:t>
            </a:r>
            <a:r>
              <a:rPr lang="lt-LT" sz="2400" b="1" dirty="0" smtClean="0">
                <a:latin typeface="Franklin Gothic Medium" panose="020B0603020102020204" pitchFamily="34" charset="0"/>
              </a:rPr>
              <a:t>KOT</a:t>
            </a:r>
            <a:r>
              <a:rPr lang="pl-PL" sz="2400" b="1" dirty="0" smtClean="0">
                <a:latin typeface="Franklin Gothic Medium" panose="020B0603020102020204" pitchFamily="34" charset="0"/>
              </a:rPr>
              <a:t>ÓW</a:t>
            </a:r>
            <a:endParaRPr lang="lt-LT" sz="2400" b="1" dirty="0">
              <a:latin typeface="Franklin Gothic Medium" panose="020B0603020102020204" pitchFamily="34" charset="0"/>
            </a:endParaRPr>
          </a:p>
        </p:txBody>
      </p:sp>
      <p:sp>
        <p:nvSpPr>
          <p:cNvPr id="8" name="Stačiakampis 7"/>
          <p:cNvSpPr/>
          <p:nvPr/>
        </p:nvSpPr>
        <p:spPr>
          <a:xfrm>
            <a:off x="2379911" y="645547"/>
            <a:ext cx="7227468" cy="15167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Franklin Gothic Medium" panose="020B0603020102020204" pitchFamily="34" charset="0"/>
              </a:rPr>
              <a:t>Na świecie są uznawane </a:t>
            </a:r>
            <a:r>
              <a:rPr lang="pl-PL" sz="2400" b="1" dirty="0">
                <a:latin typeface="Franklin Gothic Medium" panose="020B0603020102020204" pitchFamily="34" charset="0"/>
              </a:rPr>
              <a:t>73 rasy kotów </a:t>
            </a:r>
            <a:r>
              <a:rPr lang="pl-PL" sz="2400" b="1" dirty="0" smtClean="0">
                <a:latin typeface="Franklin Gothic Medium" panose="020B0603020102020204" pitchFamily="34" charset="0"/>
              </a:rPr>
              <a:t>domowych</a:t>
            </a:r>
            <a:r>
              <a:rPr lang="lt-LT" sz="2400" b="1" dirty="0" smtClean="0">
                <a:latin typeface="Franklin Gothic Medium" panose="020B0603020102020204" pitchFamily="34" charset="0"/>
              </a:rPr>
              <a:t>.</a:t>
            </a:r>
            <a:endParaRPr lang="lt-LT" sz="2400" b="1" dirty="0">
              <a:latin typeface="Franklin Gothic Medium" panose="020B0603020102020204" pitchFamily="34" charset="0"/>
            </a:endParaRPr>
          </a:p>
          <a:p>
            <a:pPr algn="ctr"/>
            <a:endParaRPr lang="lt-LT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0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2" y="532028"/>
            <a:ext cx="4475720" cy="5967626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7186334" y="532028"/>
            <a:ext cx="3602041" cy="1160519"/>
          </a:xfrm>
          <a:prstGeom prst="rect">
            <a:avLst/>
          </a:prstGeom>
          <a:solidFill>
            <a:srgbClr val="F0E1F7"/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ELINA i kot ŚNIEŻEK</a:t>
            </a:r>
            <a:endParaRPr lang="lt-LT" sz="2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6899062" y="1964724"/>
            <a:ext cx="4176584" cy="37159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Proszę państwa, oto kot,</a:t>
            </a:r>
          </a:p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nasz kochany mistrz od psot.</a:t>
            </a:r>
          </a:p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Lubi kiedy mrok zapada,</a:t>
            </a:r>
          </a:p>
          <a:p>
            <a:pPr algn="ctr">
              <a:lnSpc>
                <a:spcPct val="150000"/>
              </a:lnSpc>
            </a:pPr>
            <a:r>
              <a:rPr lang="pl-PL" sz="24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lecz za psami nie przepada. </a:t>
            </a:r>
          </a:p>
        </p:txBody>
      </p:sp>
    </p:spTree>
    <p:extLst>
      <p:ext uri="{BB962C8B-B14F-4D97-AF65-F5344CB8AC3E}">
        <p14:creationId xmlns:p14="http://schemas.microsoft.com/office/powerpoint/2010/main" val="256905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74" y="333631"/>
            <a:ext cx="3679226" cy="490563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8" y="1799799"/>
            <a:ext cx="3634996" cy="4846662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480908" y="333631"/>
            <a:ext cx="3602041" cy="1160519"/>
          </a:xfrm>
          <a:prstGeom prst="rect">
            <a:avLst/>
          </a:prstGeom>
          <a:solidFill>
            <a:srgbClr val="F3B079"/>
          </a:solidFill>
          <a:ln w="76200" cmpd="thickThin">
            <a:solidFill>
              <a:srgbClr val="EF63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PAWEŁ i kot SAIMOND</a:t>
            </a:r>
            <a:endParaRPr lang="lt-LT" sz="2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Stačiakampis 5"/>
          <p:cNvSpPr/>
          <p:nvPr/>
        </p:nvSpPr>
        <p:spPr>
          <a:xfrm>
            <a:off x="8212070" y="2730842"/>
            <a:ext cx="37492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Gd</a:t>
            </a:r>
            <a:r>
              <a:rPr lang="pl-PL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y</a:t>
            </a:r>
            <a:r>
              <a:rPr lang="lt-LT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się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z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kotem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zaprzyjaźnię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Już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nie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będę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czuł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się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sam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.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Z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przyjacielem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żyć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jest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raźniej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Raźniej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czas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popłynie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nam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91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čiakampis 2"/>
          <p:cNvSpPr/>
          <p:nvPr/>
        </p:nvSpPr>
        <p:spPr>
          <a:xfrm>
            <a:off x="1405787" y="2632463"/>
            <a:ext cx="48356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Rafa</a:t>
            </a:r>
            <a:r>
              <a:rPr lang="pl-PL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ł</a:t>
            </a:r>
            <a:r>
              <a:rPr lang="lt-LT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bardzo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lubi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koty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.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Wszyscy</a:t>
            </a:r>
            <a:r>
              <a:rPr lang="lt-LT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dobrze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wiedzą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o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tym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Dziś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nie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mówiąc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nic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nikomu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wczesnym</a:t>
            </a:r>
            <a:r>
              <a:rPr lang="lt-LT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rankiem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wysz</a:t>
            </a:r>
            <a:r>
              <a:rPr lang="pl-PL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edł</a:t>
            </a:r>
            <a:r>
              <a:rPr lang="lt-LT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z domu.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B</a:t>
            </a: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iega</a:t>
            </a:r>
            <a:r>
              <a:rPr lang="lt-LT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pl-PL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z kotem </a:t>
            </a: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wokół</a:t>
            </a:r>
            <a:r>
              <a:rPr lang="lt-LT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domku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/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i </a:t>
            </a:r>
            <a:r>
              <a:rPr lang="pl-PL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„</a:t>
            </a:r>
            <a:r>
              <a:rPr lang="lt-LT" sz="2000" i="1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Dzień</a:t>
            </a:r>
            <a:r>
              <a:rPr lang="lt-LT" sz="2000" i="1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pl-PL" sz="2000" i="1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d</a:t>
            </a:r>
            <a:r>
              <a:rPr lang="lt-LT" sz="2000" i="1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obry</a:t>
            </a:r>
            <a:r>
              <a:rPr lang="pl-PL" sz="2000" i="1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”</a:t>
            </a:r>
            <a:r>
              <a:rPr lang="lt-LT" sz="2000" i="1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mówi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słonku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36" y="343470"/>
            <a:ext cx="3983744" cy="6097489"/>
          </a:xfrm>
          <a:prstGeom prst="rect">
            <a:avLst/>
          </a:prstGeom>
        </p:spPr>
      </p:pic>
      <p:sp>
        <p:nvSpPr>
          <p:cNvPr id="4" name="Stačiakampis 3"/>
          <p:cNvSpPr/>
          <p:nvPr/>
        </p:nvSpPr>
        <p:spPr>
          <a:xfrm>
            <a:off x="1577926" y="640080"/>
            <a:ext cx="3602041" cy="11605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thickThin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RAFAŁ i kot PIRAT</a:t>
            </a:r>
            <a:endParaRPr lang="lt-LT" sz="2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40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čiakampis 2"/>
          <p:cNvSpPr/>
          <p:nvPr/>
        </p:nvSpPr>
        <p:spPr>
          <a:xfrm>
            <a:off x="1672782" y="771061"/>
            <a:ext cx="4772821" cy="1000589"/>
          </a:xfrm>
          <a:prstGeom prst="rect">
            <a:avLst/>
          </a:prstGeom>
          <a:solidFill>
            <a:srgbClr val="F5EDDF"/>
          </a:solidFill>
          <a:ln w="76200" cmpd="thickThin">
            <a:solidFill>
              <a:srgbClr val="C0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JUSTYNA i koty MENI i BOBIK</a:t>
            </a:r>
            <a:endParaRPr lang="lt-LT" sz="2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14" y="301746"/>
            <a:ext cx="2815733" cy="6278536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>
            <a:off x="1672782" y="1940011"/>
            <a:ext cx="4164227" cy="438664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2400" dirty="0" err="1" smtClean="0">
                <a:latin typeface="Franklin Gothic Medium" panose="020B0603020102020204" pitchFamily="34" charset="0"/>
              </a:rPr>
              <a:t>Aaa</a:t>
            </a:r>
            <a:r>
              <a:rPr lang="pl-PL" sz="2400" dirty="0" smtClean="0">
                <a:latin typeface="Franklin Gothic Medium" panose="020B0603020102020204" pitchFamily="34" charset="0"/>
              </a:rPr>
              <a:t>…   </a:t>
            </a:r>
            <a:r>
              <a:rPr lang="pl-PL" sz="2400" dirty="0" err="1" smtClean="0">
                <a:latin typeface="Franklin Gothic Medium" panose="020B0603020102020204" pitchFamily="34" charset="0"/>
              </a:rPr>
              <a:t>Aaa</a:t>
            </a:r>
            <a:r>
              <a:rPr lang="pl-PL" sz="2400" dirty="0" smtClean="0">
                <a:latin typeface="Franklin Gothic Medium" panose="020B0603020102020204" pitchFamily="34" charset="0"/>
              </a:rPr>
              <a:t>…</a:t>
            </a:r>
          </a:p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Franklin Gothic Medium" panose="020B0603020102020204" pitchFamily="34" charset="0"/>
              </a:rPr>
              <a:t>Kotki dwa</a:t>
            </a:r>
          </a:p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Franklin Gothic Medium" panose="020B0603020102020204" pitchFamily="34" charset="0"/>
              </a:rPr>
              <a:t>Szare, bure obydwa.</a:t>
            </a:r>
          </a:p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Franklin Gothic Medium" panose="020B0603020102020204" pitchFamily="34" charset="0"/>
              </a:rPr>
              <a:t>Nic nie  będą robiły</a:t>
            </a:r>
          </a:p>
          <a:p>
            <a:pPr algn="ctr">
              <a:lnSpc>
                <a:spcPct val="150000"/>
              </a:lnSpc>
            </a:pPr>
            <a:r>
              <a:rPr lang="pl-PL" sz="2400" dirty="0" smtClean="0">
                <a:latin typeface="Franklin Gothic Medium" panose="020B0603020102020204" pitchFamily="34" charset="0"/>
              </a:rPr>
              <a:t>A Justynę bawiły.</a:t>
            </a:r>
            <a:endParaRPr lang="lt-LT" sz="24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7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99631" y="2175566"/>
            <a:ext cx="3930575" cy="2947931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294" y="3445532"/>
            <a:ext cx="3467103" cy="260032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40636" y="3426259"/>
            <a:ext cx="3467102" cy="246674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9316" y="788507"/>
            <a:ext cx="3269743" cy="2452307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36" y="379789"/>
            <a:ext cx="2608673" cy="2976321"/>
          </a:xfrm>
          <a:prstGeom prst="rect">
            <a:avLst/>
          </a:prstGeom>
        </p:spPr>
      </p:pic>
      <p:sp>
        <p:nvSpPr>
          <p:cNvPr id="9" name="Stačiakampis 8"/>
          <p:cNvSpPr/>
          <p:nvPr/>
        </p:nvSpPr>
        <p:spPr>
          <a:xfrm>
            <a:off x="3550024" y="5952118"/>
            <a:ext cx="5346550" cy="7315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latin typeface="Franklin Gothic Medium" panose="020B0603020102020204" pitchFamily="34" charset="0"/>
              </a:rPr>
              <a:t>„Mruczenie to najpiękniejsza muzyka świata.”</a:t>
            </a:r>
            <a:endParaRPr lang="lt-LT" sz="2000" dirty="0">
              <a:latin typeface="Franklin Gothic Medium" panose="020B0603020102020204" pitchFamily="34" charset="0"/>
            </a:endParaRPr>
          </a:p>
        </p:txBody>
      </p:sp>
      <p:sp>
        <p:nvSpPr>
          <p:cNvPr id="10" name="Stačiakampis 9"/>
          <p:cNvSpPr/>
          <p:nvPr/>
        </p:nvSpPr>
        <p:spPr>
          <a:xfrm>
            <a:off x="4463899" y="186427"/>
            <a:ext cx="3602041" cy="11605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KRYSTYNA i kot TIGRAN</a:t>
            </a:r>
            <a:endParaRPr lang="lt-LT" sz="2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36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5" y="468549"/>
            <a:ext cx="4813122" cy="4030264"/>
          </a:xfrm>
          <a:prstGeom prst="rect">
            <a:avLst/>
          </a:prstGeom>
        </p:spPr>
      </p:pic>
      <p:sp>
        <p:nvSpPr>
          <p:cNvPr id="4" name="Stačiakampis 3"/>
          <p:cNvSpPr/>
          <p:nvPr/>
        </p:nvSpPr>
        <p:spPr>
          <a:xfrm>
            <a:off x="319065" y="4636809"/>
            <a:ext cx="5818845" cy="16102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lt-LT" sz="22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„</a:t>
            </a:r>
            <a:r>
              <a:rPr lang="lt-LT" sz="22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Ludzie</a:t>
            </a:r>
            <a:r>
              <a:rPr lang="lt-LT" sz="22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 </a:t>
            </a:r>
            <a:r>
              <a:rPr lang="lt-LT" sz="22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którzy</a:t>
            </a:r>
            <a:r>
              <a:rPr lang="lt-LT" sz="22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2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nienawidzą</a:t>
            </a:r>
            <a:r>
              <a:rPr lang="lt-LT" sz="22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2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kotów</a:t>
            </a:r>
            <a:r>
              <a:rPr lang="lt-LT" sz="22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 </a:t>
            </a:r>
            <a:endParaRPr lang="pl-PL" sz="2200" dirty="0" smtClean="0">
              <a:latin typeface="Franklin Gothic Medium" panose="020B0603020102020204" pitchFamily="34" charset="0"/>
              <a:ea typeface="Times New Roman" panose="02020603050405020304" pitchFamily="18" charset="0"/>
            </a:endParaRPr>
          </a:p>
          <a:p>
            <a:r>
              <a:rPr lang="lt-LT" sz="22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w </a:t>
            </a:r>
            <a:r>
              <a:rPr lang="lt-LT" sz="22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swoim</a:t>
            </a:r>
            <a:r>
              <a:rPr lang="lt-LT" sz="22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2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następnym</a:t>
            </a:r>
            <a:r>
              <a:rPr lang="lt-LT" sz="22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2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życiu</a:t>
            </a:r>
            <a:r>
              <a:rPr lang="lt-LT" sz="22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2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wrócą</a:t>
            </a:r>
            <a:r>
              <a:rPr lang="lt-LT" sz="22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2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jako </a:t>
            </a:r>
            <a:r>
              <a:rPr lang="lt-LT" sz="22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myszy</a:t>
            </a:r>
            <a:r>
              <a:rPr lang="lt-LT" sz="22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.”</a:t>
            </a:r>
            <a:r>
              <a:rPr lang="lt-LT" sz="24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 </a:t>
            </a:r>
            <a:endParaRPr lang="pl-PL" sz="2400" dirty="0" smtClean="0">
              <a:latin typeface="Franklin Gothic Medium" panose="020B06030201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lt-LT" i="1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Faith</a:t>
            </a:r>
            <a:r>
              <a:rPr lang="lt-LT" i="1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i="1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Resnick</a:t>
            </a:r>
            <a:endParaRPr lang="lt-LT" i="1" dirty="0">
              <a:latin typeface="Franklin Gothic Medium" panose="020B0603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Stačiakampis 7"/>
          <p:cNvSpPr/>
          <p:nvPr/>
        </p:nvSpPr>
        <p:spPr>
          <a:xfrm>
            <a:off x="5506033" y="468549"/>
            <a:ext cx="1926246" cy="22756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b="1" dirty="0" smtClean="0"/>
              <a:t>ZAGADKA OBRAZKOWA:</a:t>
            </a:r>
          </a:p>
          <a:p>
            <a:endParaRPr lang="pl-PL" b="1" dirty="0" smtClean="0"/>
          </a:p>
          <a:p>
            <a:r>
              <a:rPr lang="pl-PL" b="1" dirty="0" smtClean="0"/>
              <a:t>Gdzie </a:t>
            </a:r>
            <a:r>
              <a:rPr lang="pl-PL" b="1" dirty="0"/>
              <a:t>jest kotek? Najlepsi znajdują </a:t>
            </a:r>
            <a:endParaRPr lang="pl-PL" b="1" dirty="0" smtClean="0"/>
          </a:p>
          <a:p>
            <a:r>
              <a:rPr lang="pl-PL" b="1" dirty="0" smtClean="0"/>
              <a:t>w </a:t>
            </a:r>
            <a:r>
              <a:rPr lang="pl-PL" b="1" dirty="0"/>
              <a:t>15 </a:t>
            </a:r>
            <a:r>
              <a:rPr lang="pl-PL" b="1" dirty="0" smtClean="0"/>
              <a:t>sekund.</a:t>
            </a:r>
            <a:endParaRPr lang="pl-PL" b="1" dirty="0"/>
          </a:p>
        </p:txBody>
      </p:sp>
      <p:pic>
        <p:nvPicPr>
          <p:cNvPr id="11" name="Paveikslėlis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79" y="468549"/>
            <a:ext cx="4656851" cy="577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2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457200" y="1173383"/>
            <a:ext cx="5330414" cy="5449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lt-LT" sz="2400" b="1" dirty="0" err="1" smtClean="0">
                <a:latin typeface="Franklin Gothic Medium" panose="020B0603020102020204" pitchFamily="34" charset="0"/>
              </a:rPr>
              <a:t>Kr</a:t>
            </a:r>
            <a:r>
              <a:rPr lang="pl-PL" sz="2400" b="1" dirty="0" err="1" smtClean="0">
                <a:latin typeface="Franklin Gothic Medium" panose="020B0603020102020204" pitchFamily="34" charset="0"/>
              </a:rPr>
              <a:t>ólik</a:t>
            </a:r>
            <a:r>
              <a:rPr lang="pl-PL" sz="2400" b="1" dirty="0" smtClean="0">
                <a:latin typeface="Franklin Gothic Medium" panose="020B0603020102020204" pitchFamily="34" charset="0"/>
              </a:rPr>
              <a:t> zwierzakiem jest wyjątkowym,</a:t>
            </a:r>
          </a:p>
          <a:p>
            <a:pPr>
              <a:lnSpc>
                <a:spcPct val="150000"/>
              </a:lnSpc>
            </a:pPr>
            <a:r>
              <a:rPr lang="pl-PL" sz="2400" b="1" dirty="0" smtClean="0">
                <a:latin typeface="Franklin Gothic Medium" panose="020B0603020102020204" pitchFamily="34" charset="0"/>
              </a:rPr>
              <a:t>Długie ma uszy na czubku głowy.</a:t>
            </a:r>
          </a:p>
          <a:p>
            <a:pPr>
              <a:lnSpc>
                <a:spcPct val="150000"/>
              </a:lnSpc>
            </a:pPr>
            <a:r>
              <a:rPr lang="pl-PL" sz="2400" b="1" dirty="0" smtClean="0">
                <a:latin typeface="Franklin Gothic Medium" panose="020B0603020102020204" pitchFamily="34" charset="0"/>
              </a:rPr>
              <a:t>Oczka ma śliczne, ogon mięciutki</a:t>
            </a:r>
          </a:p>
          <a:p>
            <a:pPr>
              <a:lnSpc>
                <a:spcPct val="150000"/>
              </a:lnSpc>
            </a:pPr>
            <a:r>
              <a:rPr lang="pl-PL" sz="2400" b="1" dirty="0" smtClean="0">
                <a:latin typeface="Franklin Gothic Medium" panose="020B0603020102020204" pitchFamily="34" charset="0"/>
              </a:rPr>
              <a:t>I zawsze lubi być wesolutki.</a:t>
            </a:r>
          </a:p>
          <a:p>
            <a:pPr>
              <a:lnSpc>
                <a:spcPct val="150000"/>
              </a:lnSpc>
            </a:pPr>
            <a:endParaRPr lang="pl-PL" sz="2400" b="1" dirty="0">
              <a:latin typeface="Franklin Gothic Medium" panose="020B06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400" b="1" dirty="0" smtClean="0">
                <a:latin typeface="Franklin Gothic Medium" panose="020B0603020102020204" pitchFamily="34" charset="0"/>
              </a:rPr>
              <a:t>Skacze wysoko, pełno go wszędzie,</a:t>
            </a:r>
          </a:p>
          <a:p>
            <a:pPr>
              <a:lnSpc>
                <a:spcPct val="150000"/>
              </a:lnSpc>
            </a:pPr>
            <a:r>
              <a:rPr lang="pl-PL" sz="2400" b="1" dirty="0" smtClean="0">
                <a:latin typeface="Franklin Gothic Medium" panose="020B0603020102020204" pitchFamily="34" charset="0"/>
              </a:rPr>
              <a:t>Szczęśliwy królik niech zawsze będzie.</a:t>
            </a:r>
            <a:endParaRPr lang="lt-LT" sz="2400" b="1" dirty="0">
              <a:latin typeface="Franklin Gothic Medium" panose="020B0603020102020204" pitchFamily="34" charset="0"/>
            </a:endParaRPr>
          </a:p>
        </p:txBody>
      </p:sp>
      <p:sp>
        <p:nvSpPr>
          <p:cNvPr id="3" name="Stačiakampis 2"/>
          <p:cNvSpPr/>
          <p:nvPr/>
        </p:nvSpPr>
        <p:spPr>
          <a:xfrm>
            <a:off x="4388016" y="395924"/>
            <a:ext cx="2650572" cy="1160519"/>
          </a:xfrm>
          <a:prstGeom prst="rect">
            <a:avLst/>
          </a:prstGeom>
          <a:solidFill>
            <a:srgbClr val="DCC190"/>
          </a:solidFill>
          <a:ln w="57150" cmpd="thickThin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5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KRÓLIK</a:t>
            </a:r>
            <a:endParaRPr lang="lt-LT" sz="5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47" y="2162432"/>
            <a:ext cx="5663623" cy="420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1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1027780" y="2636026"/>
            <a:ext cx="344336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900" dirty="0" smtClean="0">
                <a:latin typeface="Franklin Gothic Medium" panose="020B0603020102020204" pitchFamily="34" charset="0"/>
              </a:rPr>
              <a:t>Różne w świecie są króliki:</a:t>
            </a:r>
          </a:p>
          <a:p>
            <a:pPr>
              <a:lnSpc>
                <a:spcPct val="150000"/>
              </a:lnSpc>
            </a:pPr>
            <a:r>
              <a:rPr lang="pl-PL" sz="1900" dirty="0" smtClean="0">
                <a:latin typeface="Franklin Gothic Medium" panose="020B0603020102020204" pitchFamily="34" charset="0"/>
              </a:rPr>
              <a:t>Europejskie i z Afryki.</a:t>
            </a:r>
          </a:p>
          <a:p>
            <a:pPr>
              <a:lnSpc>
                <a:spcPct val="150000"/>
              </a:lnSpc>
            </a:pPr>
            <a:r>
              <a:rPr lang="pl-PL" sz="1900" dirty="0" smtClean="0">
                <a:latin typeface="Franklin Gothic Medium" panose="020B0603020102020204" pitchFamily="34" charset="0"/>
              </a:rPr>
              <a:t>Trzeba jeszcze przy okazji</a:t>
            </a:r>
          </a:p>
          <a:p>
            <a:pPr>
              <a:lnSpc>
                <a:spcPct val="150000"/>
              </a:lnSpc>
            </a:pPr>
            <a:r>
              <a:rPr lang="pl-PL" sz="1900" dirty="0" smtClean="0">
                <a:latin typeface="Franklin Gothic Medium" panose="020B0603020102020204" pitchFamily="34" charset="0"/>
              </a:rPr>
              <a:t>Dodać słówko o tych z Azji.</a:t>
            </a:r>
          </a:p>
          <a:p>
            <a:pPr>
              <a:lnSpc>
                <a:spcPct val="150000"/>
              </a:lnSpc>
            </a:pPr>
            <a:r>
              <a:rPr lang="pl-PL" sz="1900" dirty="0" smtClean="0">
                <a:latin typeface="Franklin Gothic Medium" panose="020B0603020102020204" pitchFamily="34" charset="0"/>
              </a:rPr>
              <a:t>Media w obu Amerykach</a:t>
            </a:r>
          </a:p>
          <a:p>
            <a:pPr>
              <a:lnSpc>
                <a:spcPct val="150000"/>
              </a:lnSpc>
            </a:pPr>
            <a:r>
              <a:rPr lang="pl-PL" sz="1900" dirty="0" smtClean="0">
                <a:latin typeface="Franklin Gothic Medium" panose="020B0603020102020204" pitchFamily="34" charset="0"/>
              </a:rPr>
              <a:t>Trąbią stale o królikach.</a:t>
            </a:r>
          </a:p>
          <a:p>
            <a:pPr>
              <a:lnSpc>
                <a:spcPct val="150000"/>
              </a:lnSpc>
            </a:pPr>
            <a:r>
              <a:rPr lang="pl-PL" sz="1900" dirty="0" smtClean="0">
                <a:latin typeface="Franklin Gothic Medium" panose="020B0603020102020204" pitchFamily="34" charset="0"/>
              </a:rPr>
              <a:t>W biegach świetne ma wyniki</a:t>
            </a:r>
          </a:p>
          <a:p>
            <a:pPr>
              <a:lnSpc>
                <a:spcPct val="150000"/>
              </a:lnSpc>
            </a:pPr>
            <a:r>
              <a:rPr lang="pl-PL" sz="1900" dirty="0" smtClean="0">
                <a:latin typeface="Franklin Gothic Medium" panose="020B0603020102020204" pitchFamily="34" charset="0"/>
              </a:rPr>
              <a:t>Australijski królik dziki.</a:t>
            </a:r>
            <a:endParaRPr lang="lt-LT" sz="1900" dirty="0">
              <a:latin typeface="Franklin Gothic Medium" panose="020B0603020102020204" pitchFamily="34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15" y="3309673"/>
            <a:ext cx="6531012" cy="3243736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>
            <a:off x="5253215" y="3287103"/>
            <a:ext cx="2835875" cy="6045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latin typeface="Franklin Gothic Medium" panose="020B0603020102020204" pitchFamily="34" charset="0"/>
              </a:rPr>
              <a:t>RASY KRÓLIKÓW</a:t>
            </a:r>
            <a:endParaRPr lang="lt-LT" sz="2400" b="1" dirty="0">
              <a:latin typeface="Franklin Gothic Medium" panose="020B0603020102020204" pitchFamily="34" charset="0"/>
            </a:endParaRPr>
          </a:p>
        </p:txBody>
      </p:sp>
      <p:sp>
        <p:nvSpPr>
          <p:cNvPr id="7" name="Stačiakampis 6"/>
          <p:cNvSpPr/>
          <p:nvPr/>
        </p:nvSpPr>
        <p:spPr>
          <a:xfrm>
            <a:off x="1853514" y="342010"/>
            <a:ext cx="8186352" cy="2121491"/>
          </a:xfrm>
          <a:prstGeom prst="rect">
            <a:avLst/>
          </a:prstGeom>
          <a:solidFill>
            <a:srgbClr val="FFF7E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>
                <a:latin typeface="Franklin Gothic Medium" panose="020B0603020102020204" pitchFamily="34" charset="0"/>
              </a:rPr>
              <a:t>Na świecie istnieje </a:t>
            </a:r>
            <a:r>
              <a:rPr lang="pl-PL" sz="2000" b="1" dirty="0">
                <a:latin typeface="Franklin Gothic Medium" panose="020B0603020102020204" pitchFamily="34" charset="0"/>
              </a:rPr>
              <a:t>191 ras królików domowych</a:t>
            </a:r>
            <a:r>
              <a:rPr lang="pl-PL" sz="2000" dirty="0">
                <a:latin typeface="Franklin Gothic Medium" panose="020B0603020102020204" pitchFamily="34" charset="0"/>
              </a:rPr>
              <a:t>. Ze względu na wielkość dzieli się je na rasy duże, średnie, małe oraz karzełki. Istnieje także podział uwzględniający kształt uszu: króliki </a:t>
            </a:r>
            <a:r>
              <a:rPr lang="pl-PL" sz="2000" dirty="0" err="1">
                <a:latin typeface="Franklin Gothic Medium" panose="020B0603020102020204" pitchFamily="34" charset="0"/>
              </a:rPr>
              <a:t>sterczącouche</a:t>
            </a:r>
            <a:r>
              <a:rPr lang="pl-PL" sz="2000" dirty="0">
                <a:latin typeface="Franklin Gothic Medium" panose="020B0603020102020204" pitchFamily="34" charset="0"/>
              </a:rPr>
              <a:t> oraz zwisłouche, potocznie nazywane barankami.</a:t>
            </a:r>
            <a:endParaRPr lang="lt-LT" sz="20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3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1211579" y="1463562"/>
            <a:ext cx="4880301" cy="52021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2400" dirty="0" smtClean="0">
                <a:latin typeface="Franklin Gothic Medium" panose="020B0603020102020204" pitchFamily="34" charset="0"/>
              </a:rPr>
              <a:t>Duży pies i mały pies</a:t>
            </a:r>
          </a:p>
          <a:p>
            <a:r>
              <a:rPr lang="pl-PL" sz="2400" dirty="0" smtClean="0">
                <a:latin typeface="Franklin Gothic Medium" panose="020B0603020102020204" pitchFamily="34" charset="0"/>
              </a:rPr>
              <a:t>Każdy trochę inny jest: </a:t>
            </a:r>
          </a:p>
          <a:p>
            <a:r>
              <a:rPr lang="pl-PL" sz="2400" dirty="0" smtClean="0">
                <a:latin typeface="Franklin Gothic Medium" panose="020B0603020102020204" pitchFamily="34" charset="0"/>
              </a:rPr>
              <a:t>Ten jest czarny, ten jest biały,</a:t>
            </a:r>
          </a:p>
          <a:p>
            <a:r>
              <a:rPr lang="pl-PL" sz="2400" dirty="0" smtClean="0">
                <a:latin typeface="Franklin Gothic Medium" panose="020B0603020102020204" pitchFamily="34" charset="0"/>
              </a:rPr>
              <a:t>Każdy równie doskonały.</a:t>
            </a:r>
          </a:p>
          <a:p>
            <a:r>
              <a:rPr lang="pl-PL" sz="2400" dirty="0" smtClean="0">
                <a:latin typeface="Franklin Gothic Medium" panose="020B0603020102020204" pitchFamily="34" charset="0"/>
              </a:rPr>
              <a:t>Jeden lubi biegać, skakać,</a:t>
            </a:r>
          </a:p>
          <a:p>
            <a:r>
              <a:rPr lang="pl-PL" sz="2400" dirty="0" smtClean="0">
                <a:latin typeface="Franklin Gothic Medium" panose="020B0603020102020204" pitchFamily="34" charset="0"/>
              </a:rPr>
              <a:t>Drugi się nie boi latać.</a:t>
            </a:r>
          </a:p>
          <a:p>
            <a:r>
              <a:rPr lang="pl-PL" sz="2400" dirty="0" smtClean="0">
                <a:latin typeface="Franklin Gothic Medium" panose="020B0603020102020204" pitchFamily="34" charset="0"/>
              </a:rPr>
              <a:t>Trzeci spałby cały dzień,</a:t>
            </a:r>
          </a:p>
          <a:p>
            <a:r>
              <a:rPr lang="pl-PL" sz="2400" dirty="0" smtClean="0">
                <a:latin typeface="Franklin Gothic Medium" panose="020B0603020102020204" pitchFamily="34" charset="0"/>
              </a:rPr>
              <a:t>Czwarty się do tańca rwie.</a:t>
            </a:r>
          </a:p>
          <a:p>
            <a:r>
              <a:rPr lang="pl-PL" sz="2400" dirty="0" smtClean="0">
                <a:latin typeface="Franklin Gothic Medium" panose="020B0603020102020204" pitchFamily="34" charset="0"/>
              </a:rPr>
              <a:t>I strachliwy, i odważny</a:t>
            </a:r>
          </a:p>
          <a:p>
            <a:r>
              <a:rPr lang="pl-PL" sz="2400" dirty="0" smtClean="0">
                <a:latin typeface="Franklin Gothic Medium" panose="020B0603020102020204" pitchFamily="34" charset="0"/>
              </a:rPr>
              <a:t>Każdy pies jest równie ważny.</a:t>
            </a:r>
          </a:p>
          <a:p>
            <a:r>
              <a:rPr lang="pl-PL" sz="2400" dirty="0" smtClean="0">
                <a:latin typeface="Franklin Gothic Medium" panose="020B0603020102020204" pitchFamily="34" charset="0"/>
              </a:rPr>
              <a:t>Wszystkie marzą po kryjomu</a:t>
            </a:r>
          </a:p>
          <a:p>
            <a:r>
              <a:rPr lang="pl-PL" sz="2400" dirty="0" smtClean="0">
                <a:latin typeface="Franklin Gothic Medium" panose="020B0603020102020204" pitchFamily="34" charset="0"/>
              </a:rPr>
              <a:t>O swym własnym, ciepłym domu.</a:t>
            </a:r>
            <a:endParaRPr lang="pl-PL" dirty="0" smtClean="0"/>
          </a:p>
          <a:p>
            <a:pPr algn="ctr"/>
            <a:endParaRPr lang="lt-LT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12" y="1678460"/>
            <a:ext cx="4351637" cy="4351637"/>
          </a:xfrm>
          <a:prstGeom prst="rect">
            <a:avLst/>
          </a:prstGeom>
        </p:spPr>
      </p:pic>
      <p:sp>
        <p:nvSpPr>
          <p:cNvPr id="4" name="Stačiakampis 3"/>
          <p:cNvSpPr/>
          <p:nvPr/>
        </p:nvSpPr>
        <p:spPr>
          <a:xfrm>
            <a:off x="4523940" y="247643"/>
            <a:ext cx="2650572" cy="1160519"/>
          </a:xfrm>
          <a:prstGeom prst="rect">
            <a:avLst/>
          </a:prstGeom>
          <a:solidFill>
            <a:srgbClr val="DCC190"/>
          </a:solidFill>
          <a:ln w="57150" cmpd="thickThin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5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PIES</a:t>
            </a:r>
            <a:endParaRPr lang="lt-LT" sz="5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41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772" y="511761"/>
            <a:ext cx="4151358" cy="5535144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53" y="1653389"/>
            <a:ext cx="3684374" cy="4912499"/>
          </a:xfrm>
          <a:prstGeom prst="rect">
            <a:avLst/>
          </a:prstGeom>
        </p:spPr>
      </p:pic>
      <p:sp>
        <p:nvSpPr>
          <p:cNvPr id="7" name="Stačiakampis 6"/>
          <p:cNvSpPr/>
          <p:nvPr/>
        </p:nvSpPr>
        <p:spPr>
          <a:xfrm>
            <a:off x="1958499" y="118406"/>
            <a:ext cx="3602041" cy="1160519"/>
          </a:xfrm>
          <a:prstGeom prst="rect">
            <a:avLst/>
          </a:prstGeom>
          <a:solidFill>
            <a:srgbClr val="DCC190"/>
          </a:solidFill>
          <a:ln w="57150" cmpd="thickThin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MARCIN i królik NUBA</a:t>
            </a:r>
            <a:endParaRPr lang="lt-LT" sz="2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Stačiakampis 8"/>
          <p:cNvSpPr/>
          <p:nvPr/>
        </p:nvSpPr>
        <p:spPr>
          <a:xfrm>
            <a:off x="196163" y="1397331"/>
            <a:ext cx="3980419" cy="4863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Fiku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miku</a:t>
            </a:r>
            <a:r>
              <a:rPr lang="lt-LT" sz="190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l-PL" sz="190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miku</a:t>
            </a:r>
            <a:r>
              <a:rPr lang="lt-LT" sz="190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fiku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leży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jabłko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stoliku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Przyszedł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królik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zjadł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jabłuszko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drapie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lewe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uszko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myśli</a:t>
            </a:r>
            <a:r>
              <a:rPr lang="lt-LT" sz="190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190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„C</a:t>
            </a:r>
            <a:r>
              <a:rPr lang="lt-LT" sz="190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robię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Idę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marchew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chrupnąć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sobie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niej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futro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miękkie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mam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dla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niej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pogłaskać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dam,</a:t>
            </a:r>
            <a:b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więc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pokicam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hop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hop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hop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przekąski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złapać</a:t>
            </a:r>
            <a:r>
              <a:rPr lang="lt-LT" sz="19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19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</a:t>
            </a:r>
            <a:r>
              <a:rPr lang="lt-LT" sz="190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pl-PL" sz="1900" dirty="0" smtClean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lt-LT" sz="1900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1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618563" y="2108397"/>
            <a:ext cx="4205416" cy="5035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latin typeface="Franklin Gothic Medium" panose="020B0603020102020204" pitchFamily="34" charset="0"/>
              </a:rPr>
              <a:t>Jestem sobie królik mały,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Trochę smutny bo nieśmiały.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Boję się strasznego wilka,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Pieska, kotka i... motylka.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/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“Tchórzem jesteś”- mi powiecie.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Głupstwa mówi, kto tak plecie.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Niech mi w drogę wejdzie który,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Pozna zęby i pazury!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47" y="197709"/>
            <a:ext cx="3697760" cy="4930346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618563" y="404236"/>
            <a:ext cx="3602041" cy="1160519"/>
          </a:xfrm>
          <a:prstGeom prst="rect">
            <a:avLst/>
          </a:prstGeom>
          <a:solidFill>
            <a:srgbClr val="DCC190"/>
          </a:solidFill>
          <a:ln w="57150" cmpd="thickThin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JAKUB i królik RYCUŚ</a:t>
            </a:r>
            <a:endParaRPr lang="lt-LT" sz="2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63" y="2224361"/>
            <a:ext cx="3675556" cy="425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352743" y="2263140"/>
            <a:ext cx="5670867" cy="4229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b="1" u="sng" dirty="0">
                <a:solidFill>
                  <a:schemeClr val="accent2">
                    <a:lumMod val="50000"/>
                  </a:schemeClr>
                </a:solidFill>
                <a:latin typeface="Franklin Gothic Medium" panose="020B0603020102020204" pitchFamily="34" charset="0"/>
              </a:rPr>
              <a:t>7 </a:t>
            </a:r>
            <a:r>
              <a:rPr lang="pl-PL" sz="2000" b="1" u="sng" dirty="0" smtClean="0">
                <a:solidFill>
                  <a:schemeClr val="accent2">
                    <a:lumMod val="50000"/>
                  </a:schemeClr>
                </a:solidFill>
                <a:latin typeface="Franklin Gothic Medium" panose="020B0603020102020204" pitchFamily="34" charset="0"/>
              </a:rPr>
              <a:t>CIEKAWOSTEK O KRÓLIKACH, O KTÓRYCH </a:t>
            </a:r>
          </a:p>
          <a:p>
            <a:r>
              <a:rPr lang="pl-PL" sz="2000" b="1" u="sng" dirty="0" smtClean="0">
                <a:solidFill>
                  <a:schemeClr val="accent2">
                    <a:lumMod val="50000"/>
                  </a:schemeClr>
                </a:solidFill>
                <a:latin typeface="Franklin Gothic Medium" panose="020B0603020102020204" pitchFamily="34" charset="0"/>
              </a:rPr>
              <a:t>NIE MIAŁEŚ POJĘCIA</a:t>
            </a:r>
            <a:r>
              <a:rPr lang="lt-LT" sz="2000" b="1" u="sng" dirty="0" smtClean="0">
                <a:solidFill>
                  <a:schemeClr val="accent2">
                    <a:lumMod val="50000"/>
                  </a:schemeClr>
                </a:solidFill>
                <a:latin typeface="Franklin Gothic Medium" panose="020B0603020102020204" pitchFamily="34" charset="0"/>
              </a:rPr>
              <a:t>:</a:t>
            </a:r>
            <a:endParaRPr lang="pl-PL" sz="2000" b="1" u="sng" dirty="0" smtClean="0">
              <a:solidFill>
                <a:schemeClr val="accent2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endParaRPr lang="pl-PL" sz="2000" u="sng" dirty="0" smtClean="0">
              <a:solidFill>
                <a:schemeClr val="accent2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 smtClean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Króliki</a:t>
            </a:r>
            <a:r>
              <a:rPr lang="pl-PL" dirty="0" smtClean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rzadko jedzą marchewkę. ...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Króliki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 dbają o higienę w sposób podobny do kotów. ...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Pole widzenia </a:t>
            </a:r>
            <a:r>
              <a:rPr lang="pl-PL" b="1" dirty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królików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 obejmuje prawie 360 stopni. ...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Króliki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 potrafią skakać na odległość 3 metrów. ...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Zęby </a:t>
            </a:r>
            <a:r>
              <a:rPr lang="pl-PL" b="1" dirty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królików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 rosną przez całe ich życie. ...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Króliki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Franklin Gothic Medium" panose="020B0603020102020204" pitchFamily="34" charset="0"/>
              </a:rPr>
              <a:t> oddają nadmiar ciepła przez uszy.</a:t>
            </a:r>
          </a:p>
        </p:txBody>
      </p:sp>
      <p:sp>
        <p:nvSpPr>
          <p:cNvPr id="10" name="Stačiakampis 9"/>
          <p:cNvSpPr/>
          <p:nvPr/>
        </p:nvSpPr>
        <p:spPr>
          <a:xfrm>
            <a:off x="6493306" y="260278"/>
            <a:ext cx="3073922" cy="6231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„…</a:t>
            </a:r>
            <a:r>
              <a:rPr lang="lt-LT" dirty="0" err="1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Pewnego</a:t>
            </a:r>
            <a:r>
              <a:rPr lang="lt-LT" dirty="0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lt-LT" dirty="0" err="1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dnia</a:t>
            </a:r>
            <a:r>
              <a:rPr lang="lt-LT" dirty="0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, </a:t>
            </a:r>
            <a:r>
              <a:rPr lang="lt-LT" dirty="0" err="1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kiedy</a:t>
            </a:r>
            <a:r>
              <a:rPr lang="lt-LT" dirty="0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lt-LT" dirty="0" err="1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pan</a:t>
            </a:r>
            <a:r>
              <a:rPr lang="lt-LT" dirty="0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Królik był niegrzeczny, spojrzał przez plot na pole farmera Freda.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Pole było pełne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 świeżej zielonej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sałaty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. A 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pan Królik nie był pełen sałaty</a:t>
            </a:r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. czuł, że to jest nie w porządku…”</a:t>
            </a:r>
            <a:endParaRPr lang="pl-PL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13" y="3014980"/>
            <a:ext cx="629647" cy="1099820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03" y="5301598"/>
            <a:ext cx="798266" cy="1064355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07" y="4678587"/>
            <a:ext cx="1870120" cy="124602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13" y="641692"/>
            <a:ext cx="2004307" cy="1322753"/>
          </a:xfrm>
          <a:prstGeom prst="rect">
            <a:avLst/>
          </a:prstGeom>
        </p:spPr>
      </p:pic>
      <p:sp>
        <p:nvSpPr>
          <p:cNvPr id="15" name="Stačiakampis 14"/>
          <p:cNvSpPr/>
          <p:nvPr/>
        </p:nvSpPr>
        <p:spPr>
          <a:xfrm>
            <a:off x="352743" y="260278"/>
            <a:ext cx="5940106" cy="1778736"/>
          </a:xfrm>
          <a:prstGeom prst="rect">
            <a:avLst/>
          </a:prstGeom>
          <a:solidFill>
            <a:srgbClr val="EAC8D0"/>
          </a:solidFill>
          <a:ln w="571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t-LT" dirty="0">
                <a:solidFill>
                  <a:srgbClr val="CC0000"/>
                </a:solidFill>
                <a:latin typeface="Franklin Gothic Medium" panose="020B0603020102020204" pitchFamily="34" charset="0"/>
              </a:rPr>
              <a:t>„</a:t>
            </a:r>
            <a:r>
              <a:rPr lang="pl-PL" dirty="0">
                <a:solidFill>
                  <a:srgbClr val="CC0000"/>
                </a:solidFill>
                <a:latin typeface="Franklin Gothic Medium" panose="020B0603020102020204" pitchFamily="34" charset="0"/>
              </a:rPr>
              <a:t>Każdy królik</a:t>
            </a:r>
            <a:r>
              <a:rPr lang="lt-LT" dirty="0">
                <a:solidFill>
                  <a:srgbClr val="CC0000"/>
                </a:solidFill>
                <a:latin typeface="Franklin Gothic Medium" panose="020B0603020102020204" pitchFamily="34" charset="0"/>
              </a:rPr>
              <a:t> </a:t>
            </a:r>
            <a:r>
              <a:rPr lang="pl-PL" dirty="0">
                <a:solidFill>
                  <a:srgbClr val="CC0000"/>
                </a:solidFill>
                <a:latin typeface="Franklin Gothic Medium" panose="020B0603020102020204" pitchFamily="34" charset="0"/>
              </a:rPr>
              <a:t>jest jaroszem </a:t>
            </a:r>
            <a:endParaRPr lang="pl-PL" dirty="0" smtClean="0">
              <a:solidFill>
                <a:srgbClr val="CC0000"/>
              </a:solidFill>
              <a:latin typeface="Franklin Gothic Medium" panose="020B0603020102020204" pitchFamily="34" charset="0"/>
            </a:endParaRPr>
          </a:p>
          <a:p>
            <a:r>
              <a:rPr lang="pl-PL" dirty="0" smtClean="0">
                <a:solidFill>
                  <a:srgbClr val="CC0000"/>
                </a:solidFill>
                <a:latin typeface="Franklin Gothic Medium" panose="020B0603020102020204" pitchFamily="34" charset="0"/>
              </a:rPr>
              <a:t>–</a:t>
            </a:r>
            <a:r>
              <a:rPr lang="lt-LT" dirty="0" smtClean="0">
                <a:solidFill>
                  <a:srgbClr val="CC0000"/>
                </a:solidFill>
                <a:latin typeface="Franklin Gothic Medium" panose="020B0603020102020204" pitchFamily="34" charset="0"/>
              </a:rPr>
              <a:t> </a:t>
            </a:r>
            <a:r>
              <a:rPr lang="pl-PL" dirty="0">
                <a:solidFill>
                  <a:srgbClr val="CC0000"/>
                </a:solidFill>
                <a:latin typeface="Franklin Gothic Medium" panose="020B0603020102020204" pitchFamily="34" charset="0"/>
              </a:rPr>
              <a:t>je kapustę,</a:t>
            </a:r>
            <a:r>
              <a:rPr lang="lt-LT" dirty="0">
                <a:solidFill>
                  <a:srgbClr val="CC0000"/>
                </a:solidFill>
                <a:latin typeface="Franklin Gothic Medium" panose="020B0603020102020204" pitchFamily="34" charset="0"/>
              </a:rPr>
              <a:t> </a:t>
            </a:r>
            <a:r>
              <a:rPr lang="pl-PL" dirty="0">
                <a:solidFill>
                  <a:srgbClr val="CC0000"/>
                </a:solidFill>
                <a:latin typeface="Franklin Gothic Medium" panose="020B0603020102020204" pitchFamily="34" charset="0"/>
              </a:rPr>
              <a:t>marchew,</a:t>
            </a:r>
            <a:r>
              <a:rPr lang="lt-LT" dirty="0">
                <a:solidFill>
                  <a:srgbClr val="CC0000"/>
                </a:solidFill>
                <a:latin typeface="Franklin Gothic Medium" panose="020B0603020102020204" pitchFamily="34" charset="0"/>
              </a:rPr>
              <a:t> </a:t>
            </a:r>
            <a:r>
              <a:rPr lang="pl-PL" dirty="0">
                <a:solidFill>
                  <a:srgbClr val="CC0000"/>
                </a:solidFill>
                <a:latin typeface="Franklin Gothic Medium" panose="020B0603020102020204" pitchFamily="34" charset="0"/>
              </a:rPr>
              <a:t>groszek.</a:t>
            </a:r>
            <a:r>
              <a:rPr lang="lt-LT" dirty="0" smtClean="0">
                <a:solidFill>
                  <a:srgbClr val="CC0000"/>
                </a:solidFill>
                <a:latin typeface="Franklin Gothic Medium" panose="020B0603020102020204" pitchFamily="34" charset="0"/>
              </a:rPr>
              <a:t>“</a:t>
            </a:r>
            <a:endParaRPr lang="pl-PL" dirty="0" smtClean="0">
              <a:solidFill>
                <a:srgbClr val="CC0000"/>
              </a:solidFill>
              <a:latin typeface="Franklin Gothic Medium" panose="020B0603020102020204" pitchFamily="34" charset="0"/>
            </a:endParaRPr>
          </a:p>
          <a:p>
            <a:r>
              <a:rPr lang="pl-PL" dirty="0" smtClean="0">
                <a:solidFill>
                  <a:srgbClr val="CC0000"/>
                </a:solidFill>
                <a:latin typeface="Franklin Gothic Medium" panose="020B0603020102020204" pitchFamily="34" charset="0"/>
              </a:rPr>
              <a:t>                       Wanda Chotomska</a:t>
            </a:r>
            <a:endParaRPr lang="lt-LT" dirty="0">
              <a:solidFill>
                <a:srgbClr val="CC000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6" name="Paveikslėlis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740" y="366785"/>
            <a:ext cx="2396490" cy="1597660"/>
          </a:xfrm>
          <a:prstGeom prst="rect">
            <a:avLst/>
          </a:prstGeom>
        </p:spPr>
      </p:pic>
      <p:sp>
        <p:nvSpPr>
          <p:cNvPr id="17" name="Stačiakampis 16"/>
          <p:cNvSpPr/>
          <p:nvPr/>
        </p:nvSpPr>
        <p:spPr>
          <a:xfrm>
            <a:off x="9921619" y="1001312"/>
            <a:ext cx="1934921" cy="46423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rgbClr val="5A4030"/>
                </a:solidFill>
                <a:latin typeface="Franklin Gothic Medium" panose="020B0603020102020204" pitchFamily="34" charset="0"/>
              </a:rPr>
              <a:t>Goniąc </a:t>
            </a:r>
          </a:p>
          <a:p>
            <a:pPr algn="ctr"/>
            <a:r>
              <a:rPr lang="pl-PL" dirty="0" smtClean="0">
                <a:solidFill>
                  <a:srgbClr val="5A4030"/>
                </a:solidFill>
                <a:latin typeface="Franklin Gothic Medium" panose="020B0603020102020204" pitchFamily="34" charset="0"/>
              </a:rPr>
              <a:t>dwa </a:t>
            </a:r>
            <a:r>
              <a:rPr lang="pl-PL" dirty="0">
                <a:solidFill>
                  <a:srgbClr val="5A4030"/>
                </a:solidFill>
                <a:latin typeface="Franklin Gothic Medium" panose="020B0603020102020204" pitchFamily="34" charset="0"/>
              </a:rPr>
              <a:t>króliki, </a:t>
            </a:r>
            <a:endParaRPr lang="pl-PL" dirty="0" smtClean="0">
              <a:solidFill>
                <a:srgbClr val="5A4030"/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pl-PL" dirty="0" smtClean="0">
                <a:solidFill>
                  <a:srgbClr val="5A4030"/>
                </a:solidFill>
                <a:latin typeface="Franklin Gothic Medium" panose="020B0603020102020204" pitchFamily="34" charset="0"/>
              </a:rPr>
              <a:t>nie </a:t>
            </a:r>
            <a:r>
              <a:rPr lang="pl-PL" dirty="0">
                <a:solidFill>
                  <a:srgbClr val="5A4030"/>
                </a:solidFill>
                <a:latin typeface="Franklin Gothic Medium" panose="020B0603020102020204" pitchFamily="34" charset="0"/>
              </a:rPr>
              <a:t>złapiesz żadnego. </a:t>
            </a:r>
            <a:endParaRPr lang="lt-LT" dirty="0">
              <a:solidFill>
                <a:srgbClr val="5A4030"/>
              </a:solidFill>
              <a:latin typeface="Franklin Gothic Medium" panose="020B0603020102020204" pitchFamily="34" charset="0"/>
            </a:endParaRPr>
          </a:p>
          <a:p>
            <a:pPr algn="just"/>
            <a:r>
              <a:rPr lang="pl-PL" dirty="0" smtClean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 </a:t>
            </a:r>
            <a:endParaRPr lang="pl-PL" dirty="0">
              <a:solidFill>
                <a:schemeClr val="accent6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8" name="Paveikslėlis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924" y="1434763"/>
            <a:ext cx="1678417" cy="1059364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08" y="3941306"/>
            <a:ext cx="1345342" cy="13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9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4264364" y="549893"/>
            <a:ext cx="2650572" cy="11605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5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RYBKI</a:t>
            </a:r>
            <a:endParaRPr lang="lt-LT" sz="5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Stačiakampis 2"/>
          <p:cNvSpPr/>
          <p:nvPr/>
        </p:nvSpPr>
        <p:spPr>
          <a:xfrm>
            <a:off x="6583232" y="2298680"/>
            <a:ext cx="43895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dirty="0">
                <a:latin typeface="Franklin Gothic Medium" panose="020B0603020102020204" pitchFamily="34" charset="0"/>
              </a:rPr>
              <a:t>Całe życie spędza w wodzie</a:t>
            </a:r>
            <a:br>
              <a:rPr lang="pl-PL" sz="2400" dirty="0">
                <a:latin typeface="Franklin Gothic Medium" panose="020B0603020102020204" pitchFamily="34" charset="0"/>
              </a:rPr>
            </a:br>
            <a:r>
              <a:rPr lang="pl-PL" sz="2400" dirty="0">
                <a:latin typeface="Franklin Gothic Medium" panose="020B0603020102020204" pitchFamily="34" charset="0"/>
              </a:rPr>
              <a:t>zawsze zwinna</a:t>
            </a:r>
            <a:br>
              <a:rPr lang="pl-PL" sz="2400" dirty="0">
                <a:latin typeface="Franklin Gothic Medium" panose="020B0603020102020204" pitchFamily="34" charset="0"/>
              </a:rPr>
            </a:br>
            <a:r>
              <a:rPr lang="pl-PL" sz="2400" dirty="0">
                <a:latin typeface="Franklin Gothic Medium" panose="020B0603020102020204" pitchFamily="34" charset="0"/>
              </a:rPr>
              <a:t>zawsze szybka,</a:t>
            </a:r>
            <a:br>
              <a:rPr lang="pl-PL" sz="2400" dirty="0">
                <a:latin typeface="Franklin Gothic Medium" panose="020B0603020102020204" pitchFamily="34" charset="0"/>
              </a:rPr>
            </a:br>
            <a:r>
              <a:rPr lang="pl-PL" sz="2400" dirty="0">
                <a:latin typeface="Franklin Gothic Medium" panose="020B0603020102020204" pitchFamily="34" charset="0"/>
              </a:rPr>
              <a:t>nie ulega zmiennej modzie</a:t>
            </a:r>
            <a:br>
              <a:rPr lang="pl-PL" sz="2400" dirty="0">
                <a:latin typeface="Franklin Gothic Medium" panose="020B0603020102020204" pitchFamily="34" charset="0"/>
              </a:rPr>
            </a:br>
            <a:r>
              <a:rPr lang="pl-PL" sz="2400" dirty="0">
                <a:latin typeface="Franklin Gothic Medium" panose="020B0603020102020204" pitchFamily="34" charset="0"/>
              </a:rPr>
              <a:t>w sukni z łusek</a:t>
            </a:r>
            <a:br>
              <a:rPr lang="pl-PL" sz="2400" dirty="0">
                <a:latin typeface="Franklin Gothic Medium" panose="020B0603020102020204" pitchFamily="34" charset="0"/>
              </a:rPr>
            </a:br>
            <a:r>
              <a:rPr lang="pl-PL" sz="2400" dirty="0">
                <a:latin typeface="Franklin Gothic Medium" panose="020B0603020102020204" pitchFamily="34" charset="0"/>
              </a:rPr>
              <a:t>lśniąca rybka.</a:t>
            </a:r>
            <a:endParaRPr lang="lt-LT" sz="2400" dirty="0">
              <a:latin typeface="Franklin Gothic Medium" panose="020B0603020102020204" pitchFamily="34" charset="0"/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7" y="2228671"/>
            <a:ext cx="5229493" cy="348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3637806" y="2511844"/>
            <a:ext cx="47046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Franklin Gothic Medium" panose="020B0603020102020204" pitchFamily="34" charset="0"/>
              </a:rPr>
              <a:t>Ryby stanowią najliczniejszą i najbardziej zróżnicowaną grupę współcześnie żyjących </a:t>
            </a:r>
            <a:r>
              <a:rPr lang="pl-PL" dirty="0" smtClean="0">
                <a:latin typeface="Franklin Gothic Medium" panose="020B0603020102020204" pitchFamily="34" charset="0"/>
              </a:rPr>
              <a:t>kręgowców. Istnieje </a:t>
            </a:r>
            <a:r>
              <a:rPr lang="pl-PL" b="1" dirty="0" smtClean="0">
                <a:latin typeface="Franklin Gothic Medium" panose="020B0603020102020204" pitchFamily="34" charset="0"/>
              </a:rPr>
              <a:t>ponad 33 000 gatunków ryb</a:t>
            </a:r>
            <a:r>
              <a:rPr lang="pl-PL" dirty="0" smtClean="0">
                <a:latin typeface="Franklin Gothic Medium" panose="020B0603020102020204" pitchFamily="34" charset="0"/>
              </a:rPr>
              <a:t>. Różnią </a:t>
            </a:r>
            <a:r>
              <a:rPr lang="pl-PL" dirty="0">
                <a:latin typeface="Franklin Gothic Medium" panose="020B0603020102020204" pitchFamily="34" charset="0"/>
              </a:rPr>
              <a:t>się od siebie pod względem budowy zewnętrznej i wewnętrznej, ubarwienia oraz przystosowania do warunków środowiska. </a:t>
            </a:r>
            <a:endParaRPr lang="lt-LT" dirty="0">
              <a:latin typeface="Franklin Gothic Medium" panose="020B0603020102020204" pitchFamily="34" charset="0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3" y="454799"/>
            <a:ext cx="2374802" cy="1583201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3" y="2570275"/>
            <a:ext cx="2396084" cy="1597389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99" y="485121"/>
            <a:ext cx="2194883" cy="1552879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572" y="4707342"/>
            <a:ext cx="2590032" cy="1723549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9" y="4657726"/>
            <a:ext cx="2717111" cy="1720837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106" y="2431912"/>
            <a:ext cx="2637498" cy="1805738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17" y="4657726"/>
            <a:ext cx="2432669" cy="1737360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986" y="493362"/>
            <a:ext cx="2926682" cy="1544638"/>
          </a:xfrm>
          <a:prstGeom prst="rect">
            <a:avLst/>
          </a:prstGeom>
        </p:spPr>
      </p:pic>
      <p:pic>
        <p:nvPicPr>
          <p:cNvPr id="15" name="Paveikslėlis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581" y="493362"/>
            <a:ext cx="2746023" cy="1544638"/>
          </a:xfrm>
          <a:prstGeom prst="rect">
            <a:avLst/>
          </a:prstGeom>
        </p:spPr>
      </p:pic>
      <p:pic>
        <p:nvPicPr>
          <p:cNvPr id="16" name="Paveikslėlis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90" y="4722511"/>
            <a:ext cx="2350778" cy="17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2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308471" y="2710056"/>
            <a:ext cx="39060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200" dirty="0">
                <a:latin typeface="Franklin Gothic Medium" panose="020B0603020102020204" pitchFamily="34" charset="0"/>
              </a:rPr>
              <a:t>Złota rybka podpłynęła,</a:t>
            </a:r>
            <a:br>
              <a:rPr lang="pl-PL" sz="2200" dirty="0">
                <a:latin typeface="Franklin Gothic Medium" panose="020B0603020102020204" pitchFamily="34" charset="0"/>
              </a:rPr>
            </a:br>
            <a:r>
              <a:rPr lang="pl-PL" sz="2200" dirty="0">
                <a:latin typeface="Franklin Gothic Medium" panose="020B0603020102020204" pitchFamily="34" charset="0"/>
              </a:rPr>
              <a:t>obdarzając mnie spojrzeniem</a:t>
            </a:r>
            <a:r>
              <a:rPr lang="pl-PL" sz="2200" dirty="0" smtClean="0">
                <a:latin typeface="Franklin Gothic Medium" panose="020B0603020102020204" pitchFamily="34" charset="0"/>
              </a:rPr>
              <a:t>..</a:t>
            </a:r>
            <a:r>
              <a:rPr lang="lt-LT" sz="2200" dirty="0" smtClean="0">
                <a:latin typeface="Franklin Gothic Medium" panose="020B0603020102020204" pitchFamily="34" charset="0"/>
              </a:rPr>
              <a:t>.</a:t>
            </a:r>
            <a:r>
              <a:rPr lang="pl-PL" sz="2200" dirty="0">
                <a:latin typeface="Franklin Gothic Medium" panose="020B0603020102020204" pitchFamily="34" charset="0"/>
              </a:rPr>
              <a:t/>
            </a:r>
            <a:br>
              <a:rPr lang="pl-PL" sz="2200" dirty="0">
                <a:latin typeface="Franklin Gothic Medium" panose="020B0603020102020204" pitchFamily="34" charset="0"/>
              </a:rPr>
            </a:br>
            <a:r>
              <a:rPr lang="pl-PL" sz="2200" dirty="0">
                <a:latin typeface="Franklin Gothic Medium" panose="020B0603020102020204" pitchFamily="34" charset="0"/>
              </a:rPr>
              <a:t>Czyżby główką swą skinęła?</a:t>
            </a:r>
            <a:br>
              <a:rPr lang="pl-PL" sz="2200" dirty="0">
                <a:latin typeface="Franklin Gothic Medium" panose="020B0603020102020204" pitchFamily="34" charset="0"/>
              </a:rPr>
            </a:br>
            <a:r>
              <a:rPr lang="pl-PL" sz="2200" dirty="0">
                <a:latin typeface="Franklin Gothic Medium" panose="020B0603020102020204" pitchFamily="34" charset="0"/>
              </a:rPr>
              <a:t>Dobrze, złotko, mam życzenie</a:t>
            </a:r>
            <a:r>
              <a:rPr lang="pl-PL" sz="2200" dirty="0" smtClean="0">
                <a:latin typeface="Franklin Gothic Medium" panose="020B0603020102020204" pitchFamily="34" charset="0"/>
              </a:rPr>
              <a:t>.</a:t>
            </a:r>
            <a:endParaRPr lang="lt-LT" sz="2200" dirty="0" smtClean="0">
              <a:latin typeface="Franklin Gothic Medium" panose="020B0603020102020204" pitchFamily="34" charset="0"/>
            </a:endParaRPr>
          </a:p>
          <a:p>
            <a:endParaRPr lang="lt-LT" dirty="0"/>
          </a:p>
          <a:p>
            <a:endParaRPr lang="pl-PL" dirty="0"/>
          </a:p>
        </p:txBody>
      </p:sp>
      <p:sp>
        <p:nvSpPr>
          <p:cNvPr id="3" name="Stačiakampis 2"/>
          <p:cNvSpPr/>
          <p:nvPr/>
        </p:nvSpPr>
        <p:spPr>
          <a:xfrm>
            <a:off x="4349599" y="483607"/>
            <a:ext cx="3602041" cy="11605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thickThin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BARBARA i rybki</a:t>
            </a:r>
            <a:endParaRPr lang="lt-LT" sz="2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25" y="2286614"/>
            <a:ext cx="1977847" cy="438912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544" y="483607"/>
            <a:ext cx="2606040" cy="222644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49" y="2286614"/>
            <a:ext cx="1977847" cy="438912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920" y="2949554"/>
            <a:ext cx="3574664" cy="37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veikslėlis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7" y="4251960"/>
            <a:ext cx="3531363" cy="2354580"/>
          </a:xfrm>
          <a:prstGeom prst="rect">
            <a:avLst/>
          </a:prstGeom>
        </p:spPr>
      </p:pic>
      <p:sp>
        <p:nvSpPr>
          <p:cNvPr id="12" name="Ovalas 11"/>
          <p:cNvSpPr/>
          <p:nvPr/>
        </p:nvSpPr>
        <p:spPr>
          <a:xfrm>
            <a:off x="5255142" y="447281"/>
            <a:ext cx="2481364" cy="32427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dirty="0">
                <a:latin typeface="Franklin Gothic Medium" panose="020B0603020102020204" pitchFamily="34" charset="0"/>
              </a:rPr>
              <a:t>Obserwacja ryb w spokojnie pływającej wodzie akwarium tworzy relaksującą atmosferę.</a:t>
            </a:r>
            <a:endParaRPr lang="lt-LT" dirty="0">
              <a:latin typeface="Franklin Gothic Medium" panose="020B0603020102020204" pitchFamily="34" charset="0"/>
            </a:endParaRPr>
          </a:p>
        </p:txBody>
      </p:sp>
      <p:sp>
        <p:nvSpPr>
          <p:cNvPr id="13" name="Ovalas 12"/>
          <p:cNvSpPr/>
          <p:nvPr/>
        </p:nvSpPr>
        <p:spPr>
          <a:xfrm>
            <a:off x="9645735" y="424396"/>
            <a:ext cx="1726700" cy="212519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Franklin Gothic Medium" panose="020B0603020102020204" pitchFamily="34" charset="0"/>
              </a:rPr>
              <a:t>Niektóre gatunki</a:t>
            </a:r>
            <a:r>
              <a:rPr lang="lt-LT" dirty="0">
                <a:latin typeface="Franklin Gothic Medium" panose="020B0603020102020204" pitchFamily="34" charset="0"/>
              </a:rPr>
              <a:t> </a:t>
            </a:r>
            <a:r>
              <a:rPr lang="lt-LT" dirty="0" err="1">
                <a:latin typeface="Franklin Gothic Medium" panose="020B0603020102020204" pitchFamily="34" charset="0"/>
              </a:rPr>
              <a:t>ryb</a:t>
            </a:r>
            <a:r>
              <a:rPr lang="pl-PL" dirty="0">
                <a:latin typeface="Franklin Gothic Medium" panose="020B0603020102020204" pitchFamily="34" charset="0"/>
              </a:rPr>
              <a:t> budują gniazda z piasku i kamieni</a:t>
            </a:r>
            <a:r>
              <a:rPr lang="lt-LT" dirty="0">
                <a:latin typeface="Franklin Gothic Medium" panose="020B0603020102020204" pitchFamily="34" charset="0"/>
              </a:rPr>
              <a:t>.</a:t>
            </a:r>
          </a:p>
        </p:txBody>
      </p:sp>
      <p:sp>
        <p:nvSpPr>
          <p:cNvPr id="14" name="Ovalas 13"/>
          <p:cNvSpPr/>
          <p:nvPr/>
        </p:nvSpPr>
        <p:spPr>
          <a:xfrm>
            <a:off x="6958133" y="3641322"/>
            <a:ext cx="2186170" cy="26940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Franklin Gothic Medium" panose="020B0603020102020204" pitchFamily="34" charset="0"/>
              </a:rPr>
              <a:t>Ryby posiadają specjalne narządy, które pozwalają im odbierać dźwięki pod wodą.</a:t>
            </a:r>
            <a:endParaRPr lang="lt-LT" dirty="0">
              <a:latin typeface="Franklin Gothic Medium" panose="020B0603020102020204" pitchFamily="34" charset="0"/>
            </a:endParaRPr>
          </a:p>
        </p:txBody>
      </p:sp>
      <p:sp>
        <p:nvSpPr>
          <p:cNvPr id="15" name="Ovalas 14"/>
          <p:cNvSpPr/>
          <p:nvPr/>
        </p:nvSpPr>
        <p:spPr>
          <a:xfrm>
            <a:off x="9393059" y="3275588"/>
            <a:ext cx="2481364" cy="32427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Franklin Gothic Medium" panose="020B0603020102020204" pitchFamily="34" charset="0"/>
              </a:rPr>
              <a:t>Ryby komunikują się na wiele sposobów – od wydawania dźwięków, poprzez ruchy, aż po zmiany kolorów.</a:t>
            </a:r>
            <a:endParaRPr lang="lt-LT" dirty="0">
              <a:latin typeface="Franklin Gothic Medium" panose="020B0603020102020204" pitchFamily="34" charset="0"/>
            </a:endParaRPr>
          </a:p>
        </p:txBody>
      </p:sp>
      <p:sp>
        <p:nvSpPr>
          <p:cNvPr id="16" name="Ovalas 15"/>
          <p:cNvSpPr/>
          <p:nvPr/>
        </p:nvSpPr>
        <p:spPr>
          <a:xfrm>
            <a:off x="3923330" y="3772549"/>
            <a:ext cx="2183308" cy="248031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>
                <a:latin typeface="Franklin Gothic Medium" panose="020B0603020102020204" pitchFamily="34" charset="0"/>
              </a:rPr>
              <a:t>Niektóre gatunki</a:t>
            </a:r>
            <a:r>
              <a:rPr lang="lt-LT" dirty="0" smtClean="0">
                <a:latin typeface="Franklin Gothic Medium" panose="020B0603020102020204" pitchFamily="34" charset="0"/>
              </a:rPr>
              <a:t> </a:t>
            </a:r>
            <a:r>
              <a:rPr lang="lt-LT" dirty="0" err="1" smtClean="0">
                <a:latin typeface="Franklin Gothic Medium" panose="020B0603020102020204" pitchFamily="34" charset="0"/>
              </a:rPr>
              <a:t>ryb</a:t>
            </a:r>
            <a:r>
              <a:rPr lang="lt-LT" dirty="0" smtClean="0">
                <a:latin typeface="Franklin Gothic Medium" panose="020B0603020102020204" pitchFamily="34" charset="0"/>
              </a:rPr>
              <a:t> </a:t>
            </a:r>
            <a:r>
              <a:rPr lang="pl-PL" dirty="0" smtClean="0">
                <a:latin typeface="Franklin Gothic Medium" panose="020B0603020102020204" pitchFamily="34" charset="0"/>
              </a:rPr>
              <a:t>mogą wytwarzać elektryczność.</a:t>
            </a:r>
            <a:endParaRPr lang="lt-LT" dirty="0">
              <a:latin typeface="Franklin Gothic Medium" panose="020B0603020102020204" pitchFamily="34" charset="0"/>
            </a:endParaRPr>
          </a:p>
        </p:txBody>
      </p:sp>
      <p:sp>
        <p:nvSpPr>
          <p:cNvPr id="17" name="Ovalas 16"/>
          <p:cNvSpPr/>
          <p:nvPr/>
        </p:nvSpPr>
        <p:spPr>
          <a:xfrm>
            <a:off x="8051218" y="1407690"/>
            <a:ext cx="1594517" cy="1975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Franklin Gothic Medium" panose="020B0603020102020204" pitchFamily="34" charset="0"/>
              </a:rPr>
              <a:t>Niektóre ryby</a:t>
            </a:r>
            <a:r>
              <a:rPr lang="lt-LT" dirty="0">
                <a:latin typeface="Franklin Gothic Medium" panose="020B0603020102020204" pitchFamily="34" charset="0"/>
              </a:rPr>
              <a:t> </a:t>
            </a:r>
            <a:r>
              <a:rPr lang="pl-PL" dirty="0">
                <a:latin typeface="Franklin Gothic Medium" panose="020B0603020102020204" pitchFamily="34" charset="0"/>
              </a:rPr>
              <a:t>mogą żyć nawet 100 lat.</a:t>
            </a:r>
            <a:endParaRPr lang="lt-LT" dirty="0">
              <a:latin typeface="Franklin Gothic Medium" panose="020B0603020102020204" pitchFamily="34" charset="0"/>
            </a:endParaRPr>
          </a:p>
        </p:txBody>
      </p:sp>
      <p:sp>
        <p:nvSpPr>
          <p:cNvPr id="18" name="Ovalas 17"/>
          <p:cNvSpPr/>
          <p:nvPr/>
        </p:nvSpPr>
        <p:spPr>
          <a:xfrm>
            <a:off x="3492368" y="1767563"/>
            <a:ext cx="1549150" cy="165074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dirty="0">
                <a:latin typeface="Franklin Gothic Medium" panose="020B0603020102020204" pitchFamily="34" charset="0"/>
              </a:rPr>
              <a:t>Niektóre ryby</a:t>
            </a:r>
            <a:r>
              <a:rPr lang="lt-LT" dirty="0">
                <a:latin typeface="Franklin Gothic Medium" panose="020B0603020102020204" pitchFamily="34" charset="0"/>
              </a:rPr>
              <a:t> </a:t>
            </a:r>
            <a:r>
              <a:rPr lang="pl-PL" dirty="0">
                <a:latin typeface="Franklin Gothic Medium" panose="020B0603020102020204" pitchFamily="34" charset="0"/>
              </a:rPr>
              <a:t>są jadowite</a:t>
            </a:r>
            <a:r>
              <a:rPr lang="pl-PL" dirty="0"/>
              <a:t>.</a:t>
            </a:r>
            <a:endParaRPr lang="lt-LT" dirty="0"/>
          </a:p>
        </p:txBody>
      </p:sp>
      <p:sp>
        <p:nvSpPr>
          <p:cNvPr id="19" name="Ovalas 18"/>
          <p:cNvSpPr/>
          <p:nvPr/>
        </p:nvSpPr>
        <p:spPr>
          <a:xfrm>
            <a:off x="332881" y="447281"/>
            <a:ext cx="2860895" cy="35417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 err="1" smtClean="0">
                <a:latin typeface="Franklin Gothic Medium" panose="020B0603020102020204" pitchFamily="34" charset="0"/>
              </a:rPr>
              <a:t>Najmniejsza</a:t>
            </a:r>
            <a:r>
              <a:rPr lang="lt-LT" dirty="0" smtClean="0">
                <a:latin typeface="Franklin Gothic Medium" panose="020B0603020102020204" pitchFamily="34" charset="0"/>
              </a:rPr>
              <a:t> </a:t>
            </a:r>
            <a:r>
              <a:rPr lang="lt-LT" dirty="0" err="1" smtClean="0">
                <a:latin typeface="Franklin Gothic Medium" panose="020B0603020102020204" pitchFamily="34" charset="0"/>
              </a:rPr>
              <a:t>ryba</a:t>
            </a:r>
            <a:r>
              <a:rPr lang="lt-LT" dirty="0" smtClean="0">
                <a:latin typeface="Franklin Gothic Medium" panose="020B0603020102020204" pitchFamily="34" charset="0"/>
              </a:rPr>
              <a:t> na </a:t>
            </a:r>
            <a:r>
              <a:rPr lang="pl-PL" dirty="0" smtClean="0">
                <a:latin typeface="Franklin Gothic Medium" panose="020B0603020102020204" pitchFamily="34" charset="0"/>
              </a:rPr>
              <a:t>świecie mierzy zaledwie 7,9 mm. </a:t>
            </a:r>
            <a:r>
              <a:rPr lang="lt-LT" dirty="0" smtClean="0">
                <a:latin typeface="Franklin Gothic Medium" panose="020B0603020102020204" pitchFamily="34" charset="0"/>
              </a:rPr>
              <a:t>N</a:t>
            </a:r>
            <a:r>
              <a:rPr lang="pl-PL" dirty="0" err="1">
                <a:latin typeface="Franklin Gothic Medium" panose="020B0603020102020204" pitchFamily="34" charset="0"/>
              </a:rPr>
              <a:t>ajwiększ</a:t>
            </a:r>
            <a:r>
              <a:rPr lang="lt-LT" dirty="0">
                <a:latin typeface="Franklin Gothic Medium" panose="020B0603020102020204" pitchFamily="34" charset="0"/>
              </a:rPr>
              <a:t>a</a:t>
            </a:r>
            <a:r>
              <a:rPr lang="pl-PL" dirty="0">
                <a:latin typeface="Franklin Gothic Medium" panose="020B0603020102020204" pitchFamily="34" charset="0"/>
              </a:rPr>
              <a:t> </a:t>
            </a:r>
            <a:r>
              <a:rPr lang="lt-LT" dirty="0" err="1">
                <a:latin typeface="Franklin Gothic Medium" panose="020B0603020102020204" pitchFamily="34" charset="0"/>
              </a:rPr>
              <a:t>ryba</a:t>
            </a:r>
            <a:r>
              <a:rPr lang="lt-LT" dirty="0">
                <a:latin typeface="Franklin Gothic Medium" panose="020B0603020102020204" pitchFamily="34" charset="0"/>
              </a:rPr>
              <a:t> </a:t>
            </a:r>
            <a:r>
              <a:rPr lang="pl-PL" dirty="0">
                <a:latin typeface="Franklin Gothic Medium" panose="020B0603020102020204" pitchFamily="34" charset="0"/>
              </a:rPr>
              <a:t>osiąga długość do </a:t>
            </a:r>
            <a:endParaRPr lang="pl-PL" dirty="0" smtClean="0">
              <a:latin typeface="Franklin Gothic Medium" panose="020B0603020102020204" pitchFamily="34" charset="0"/>
            </a:endParaRPr>
          </a:p>
          <a:p>
            <a:pPr algn="ctr"/>
            <a:r>
              <a:rPr lang="pl-PL" dirty="0" smtClean="0">
                <a:latin typeface="Franklin Gothic Medium" panose="020B0603020102020204" pitchFamily="34" charset="0"/>
              </a:rPr>
              <a:t>12 </a:t>
            </a:r>
            <a:r>
              <a:rPr lang="pl-PL" dirty="0">
                <a:latin typeface="Franklin Gothic Medium" panose="020B0603020102020204" pitchFamily="34" charset="0"/>
              </a:rPr>
              <a:t>metrów</a:t>
            </a:r>
            <a:endParaRPr lang="lt-LT" dirty="0">
              <a:latin typeface="Franklin Gothic Medium" panose="020B0603020102020204" pitchFamily="34" charset="0"/>
            </a:endParaRPr>
          </a:p>
          <a:p>
            <a:pPr algn="ctr"/>
            <a:r>
              <a:rPr lang="pl-PL" dirty="0">
                <a:latin typeface="Franklin Gothic Medium" panose="020B0603020102020204" pitchFamily="34" charset="0"/>
              </a:rPr>
              <a:t>i może ważyć nawet 21 ton.</a:t>
            </a:r>
            <a:endParaRPr lang="lt-LT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629">
            <a:off x="7729238" y="2328711"/>
            <a:ext cx="4029999" cy="402999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31" y="353338"/>
            <a:ext cx="3899458" cy="3899458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6339">
            <a:off x="832422" y="2346962"/>
            <a:ext cx="3909060" cy="3909060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550" y="4429140"/>
            <a:ext cx="22479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6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400050"/>
            <a:ext cx="8945331" cy="5029200"/>
          </a:xfrm>
          <a:prstGeom prst="rect">
            <a:avLst/>
          </a:prstGeom>
        </p:spPr>
      </p:pic>
      <p:sp>
        <p:nvSpPr>
          <p:cNvPr id="2" name="Stačiakampis 1"/>
          <p:cNvSpPr/>
          <p:nvPr/>
        </p:nvSpPr>
        <p:spPr>
          <a:xfrm>
            <a:off x="2468880" y="5097780"/>
            <a:ext cx="7406640" cy="15544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2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DZIĘKUJEMY!</a:t>
            </a:r>
            <a:endParaRPr lang="lt-LT" sz="72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83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82" y="3090137"/>
            <a:ext cx="7970343" cy="3323020"/>
          </a:xfrm>
          <a:prstGeom prst="rect">
            <a:avLst/>
          </a:prstGeom>
        </p:spPr>
      </p:pic>
      <p:sp>
        <p:nvSpPr>
          <p:cNvPr id="4" name="Stačiakampis 3"/>
          <p:cNvSpPr/>
          <p:nvPr/>
        </p:nvSpPr>
        <p:spPr>
          <a:xfrm>
            <a:off x="1779373" y="395416"/>
            <a:ext cx="8186352" cy="2458995"/>
          </a:xfrm>
          <a:prstGeom prst="rect">
            <a:avLst/>
          </a:prstGeom>
          <a:solidFill>
            <a:srgbClr val="FFF7E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Franklin Gothic Medium" panose="020B0603020102020204" pitchFamily="34" charset="0"/>
              </a:rPr>
              <a:t>Aktualnie zarejestrowanych jest </a:t>
            </a:r>
            <a:r>
              <a:rPr lang="pl-PL" b="1" dirty="0">
                <a:latin typeface="Franklin Gothic Medium" panose="020B0603020102020204" pitchFamily="34" charset="0"/>
              </a:rPr>
              <a:t>ponad 360</a:t>
            </a:r>
            <a:r>
              <a:rPr lang="pl-PL" dirty="0">
                <a:latin typeface="Franklin Gothic Medium" panose="020B0603020102020204" pitchFamily="34" charset="0"/>
              </a:rPr>
              <a:t> ras </a:t>
            </a:r>
            <a:r>
              <a:rPr lang="pl-PL" dirty="0" smtClean="0">
                <a:latin typeface="Franklin Gothic Medium" panose="020B0603020102020204" pitchFamily="34" charset="0"/>
              </a:rPr>
              <a:t>psów.</a:t>
            </a:r>
          </a:p>
          <a:p>
            <a:pPr algn="ctr"/>
            <a:endParaRPr lang="pl-PL" sz="500" dirty="0" smtClean="0">
              <a:latin typeface="Franklin Gothic Medium" panose="020B0603020102020204" pitchFamily="34" charset="0"/>
            </a:endParaRPr>
          </a:p>
          <a:p>
            <a:pPr algn="ctr"/>
            <a:r>
              <a:rPr lang="pl-PL" b="1" dirty="0">
                <a:latin typeface="Franklin Gothic Medium" panose="020B0603020102020204" pitchFamily="34" charset="0"/>
              </a:rPr>
              <a:t>Charta Afgańskiego</a:t>
            </a:r>
            <a:r>
              <a:rPr lang="pl-PL" dirty="0">
                <a:latin typeface="Franklin Gothic Medium" panose="020B0603020102020204" pitchFamily="34" charset="0"/>
              </a:rPr>
              <a:t> uważa się za najstarszą rasę psów</a:t>
            </a:r>
            <a:r>
              <a:rPr lang="pl-PL" dirty="0" smtClean="0">
                <a:latin typeface="Franklin Gothic Medium" panose="020B0603020102020204" pitchFamily="34" charset="0"/>
              </a:rPr>
              <a:t>. </a:t>
            </a:r>
          </a:p>
          <a:p>
            <a:pPr algn="ctr"/>
            <a:endParaRPr lang="pl-PL" sz="500" dirty="0" smtClean="0">
              <a:latin typeface="Franklin Gothic Medium" panose="020B0603020102020204" pitchFamily="34" charset="0"/>
            </a:endParaRPr>
          </a:p>
          <a:p>
            <a:pPr algn="ctr"/>
            <a:r>
              <a:rPr lang="pl-PL" dirty="0" smtClean="0">
                <a:latin typeface="Franklin Gothic Medium" panose="020B0603020102020204" pitchFamily="34" charset="0"/>
              </a:rPr>
              <a:t>Szczątki </a:t>
            </a:r>
            <a:r>
              <a:rPr lang="pl-PL" dirty="0">
                <a:latin typeface="Franklin Gothic Medium" panose="020B0603020102020204" pitchFamily="34" charset="0"/>
              </a:rPr>
              <a:t>czworonogów </a:t>
            </a:r>
            <a:r>
              <a:rPr lang="pl-PL" dirty="0" smtClean="0">
                <a:latin typeface="Franklin Gothic Medium" panose="020B0603020102020204" pitchFamily="34" charset="0"/>
              </a:rPr>
              <a:t>o </a:t>
            </a:r>
            <a:r>
              <a:rPr lang="pl-PL" dirty="0">
                <a:latin typeface="Franklin Gothic Medium" panose="020B0603020102020204" pitchFamily="34" charset="0"/>
              </a:rPr>
              <a:t>podobnym fenotypie pochodzą sprzed 6 tys. lat. </a:t>
            </a:r>
            <a:endParaRPr lang="lt-LT" dirty="0">
              <a:latin typeface="Franklin Gothic Medium" panose="020B0603020102020204" pitchFamily="34" charset="0"/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8217244" y="3090137"/>
            <a:ext cx="2446638" cy="60453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latin typeface="Franklin Gothic Medium" panose="020B0603020102020204" pitchFamily="34" charset="0"/>
              </a:rPr>
              <a:t>RASY PSÓW</a:t>
            </a:r>
            <a:endParaRPr lang="lt-LT" sz="2400" b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9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čiakampis 2"/>
          <p:cNvSpPr/>
          <p:nvPr/>
        </p:nvSpPr>
        <p:spPr>
          <a:xfrm>
            <a:off x="284753" y="1794855"/>
            <a:ext cx="4188941" cy="46169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Piesek mały czy też duży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Człowiekowi chętnie służy.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Łasi się, merda i szczeka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I na spacer grzecznie czeka.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Z psem to fajna jest zabawa: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Piłka, patyk, las i trawa,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I bieganie i chodzenie,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No i chrupki – psie jedzenie.</a:t>
            </a:r>
            <a:endParaRPr lang="lt-LT" sz="2000" dirty="0">
              <a:latin typeface="Franklin Gothic Medium" panose="020B0603020102020204" pitchFamily="34" charset="0"/>
            </a:endParaRPr>
          </a:p>
        </p:txBody>
      </p:sp>
      <p:pic>
        <p:nvPicPr>
          <p:cNvPr id="8" name="Paveikslėlis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55" y="111285"/>
            <a:ext cx="1967427" cy="3367141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54" y="3607687"/>
            <a:ext cx="1967427" cy="3086160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22" y="1996300"/>
            <a:ext cx="2775999" cy="4697547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414" y="469556"/>
            <a:ext cx="2702150" cy="6017741"/>
          </a:xfrm>
          <a:prstGeom prst="rect">
            <a:avLst/>
          </a:prstGeom>
        </p:spPr>
      </p:pic>
      <p:sp>
        <p:nvSpPr>
          <p:cNvPr id="12" name="Stačiakampis 11"/>
          <p:cNvSpPr/>
          <p:nvPr/>
        </p:nvSpPr>
        <p:spPr>
          <a:xfrm>
            <a:off x="1946142" y="469556"/>
            <a:ext cx="3602041" cy="1160519"/>
          </a:xfrm>
          <a:prstGeom prst="rect">
            <a:avLst/>
          </a:prstGeom>
          <a:solidFill>
            <a:srgbClr val="DCC190"/>
          </a:solidFill>
          <a:ln w="57150" cmpd="thickThin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DARIUS i piesek GUCCI</a:t>
            </a:r>
            <a:endParaRPr lang="lt-LT" sz="2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26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341870" y="415740"/>
            <a:ext cx="3982995" cy="1488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wiecie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ja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wiem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rozmawiać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trzeba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psem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lt-LT" sz="2000" dirty="0" smtClean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poznałem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język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psi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Gdy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mieszkałem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pewnej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wsi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lt-LT" sz="2000" dirty="0">
              <a:effectLst/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80" y="1050324"/>
            <a:ext cx="4082621" cy="5443495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074" y="1732348"/>
            <a:ext cx="3571103" cy="476147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45" y="2230051"/>
            <a:ext cx="3197826" cy="4263768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>
            <a:off x="3964074" y="191957"/>
            <a:ext cx="3237470" cy="9682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 cmpd="thickThin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DAMIAN i pies BART</a:t>
            </a:r>
            <a:endParaRPr lang="lt-LT" sz="2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8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216223" y="719942"/>
            <a:ext cx="447934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Jeden</a:t>
            </a:r>
            <a:r>
              <a:rPr lang="pl-PL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- </a:t>
            </a: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dwa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 </a:t>
            </a: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jeden</a:t>
            </a:r>
            <a:r>
              <a:rPr lang="pl-PL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- </a:t>
            </a: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dwa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pl-PL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nasza Ela </a:t>
            </a: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miała</a:t>
            </a:r>
            <a:r>
              <a:rPr lang="lt-LT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psa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.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Trzy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i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cztery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trzy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i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cztery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pies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ten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dziwne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miał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maniery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.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Pięć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i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sześć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pięć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i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sześć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pies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ten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kości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nie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chciał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jeść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.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Siedem</a:t>
            </a:r>
            <a:r>
              <a:rPr lang="pl-PL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pl-PL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-</a:t>
            </a:r>
            <a:r>
              <a:rPr lang="lt-LT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osiem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 </a:t>
            </a: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siedem</a:t>
            </a:r>
            <a:r>
              <a:rPr lang="pl-PL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pl-PL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-</a:t>
            </a:r>
            <a:r>
              <a:rPr lang="lt-LT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osiem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wciąż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o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lody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tylko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prosił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.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Dziewięć</a:t>
            </a:r>
            <a:r>
              <a:rPr lang="pl-PL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pl-PL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-</a:t>
            </a:r>
            <a:r>
              <a:rPr lang="lt-LT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dziesięć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 </a:t>
            </a:r>
            <a:r>
              <a:rPr lang="lt-LT" sz="2000" dirty="0" err="1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dziewięć</a:t>
            </a:r>
            <a:r>
              <a:rPr lang="pl-PL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pl-PL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-</a:t>
            </a:r>
            <a:r>
              <a:rPr lang="lt-LT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dziesięć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</a:t>
            </a:r>
            <a:b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kto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te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lody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mu</a:t>
            </a:r>
            <a:r>
              <a:rPr lang="lt-LT" sz="20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0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przyniesie</a:t>
            </a:r>
            <a:r>
              <a:rPr lang="lt-LT" sz="2000" dirty="0" smtClean="0">
                <a:latin typeface="Franklin Gothic Medium" panose="020B0603020102020204" pitchFamily="34" charset="0"/>
                <a:ea typeface="Times New Roman" panose="02020603050405020304" pitchFamily="18" charset="0"/>
              </a:rPr>
              <a:t>?</a:t>
            </a:r>
            <a:endParaRPr lang="pl-PL" sz="2000" dirty="0" smtClean="0">
              <a:latin typeface="Franklin Gothic Medium" panose="020B06030201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lt-LT" sz="24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/>
            </a:r>
            <a:br>
              <a:rPr lang="lt-LT" sz="24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4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Może</a:t>
            </a:r>
            <a:r>
              <a:rPr lang="lt-LT" sz="24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ja, </a:t>
            </a:r>
            <a:r>
              <a:rPr lang="lt-LT" sz="24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może</a:t>
            </a:r>
            <a:r>
              <a:rPr lang="lt-LT" sz="24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4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Ty</a:t>
            </a:r>
            <a:r>
              <a:rPr lang="lt-LT" sz="24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?</a:t>
            </a:r>
            <a:br>
              <a:rPr lang="lt-LT" sz="24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</a:br>
            <a:r>
              <a:rPr lang="lt-LT" sz="24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Licz</a:t>
            </a:r>
            <a:r>
              <a:rPr lang="lt-LT" sz="24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4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od</a:t>
            </a:r>
            <a:r>
              <a:rPr lang="lt-LT" sz="24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 </a:t>
            </a:r>
            <a:r>
              <a:rPr lang="lt-LT" sz="24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nowa</a:t>
            </a:r>
            <a:r>
              <a:rPr lang="lt-LT" sz="24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: </a:t>
            </a:r>
            <a:r>
              <a:rPr lang="lt-LT" sz="24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raz</a:t>
            </a:r>
            <a:r>
              <a:rPr lang="lt-LT" sz="24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 </a:t>
            </a:r>
            <a:r>
              <a:rPr lang="lt-LT" sz="24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dwa</a:t>
            </a:r>
            <a:r>
              <a:rPr lang="lt-LT" sz="24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, </a:t>
            </a:r>
            <a:r>
              <a:rPr lang="lt-LT" sz="2400" dirty="0" err="1">
                <a:latin typeface="Franklin Gothic Medium" panose="020B0603020102020204" pitchFamily="34" charset="0"/>
                <a:ea typeface="Times New Roman" panose="02020603050405020304" pitchFamily="18" charset="0"/>
              </a:rPr>
              <a:t>trzy</a:t>
            </a:r>
            <a:r>
              <a:rPr lang="lt-LT" sz="2400" dirty="0">
                <a:latin typeface="Franklin Gothic Medium" panose="020B0603020102020204" pitchFamily="34" charset="0"/>
                <a:ea typeface="Times New Roman" panose="02020603050405020304" pitchFamily="18" charset="0"/>
              </a:rPr>
              <a:t>!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70" y="3536097"/>
            <a:ext cx="4053016" cy="303976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8056">
            <a:off x="5049355" y="2037444"/>
            <a:ext cx="3996408" cy="2997306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225" y="310103"/>
            <a:ext cx="4034961" cy="3026221"/>
          </a:xfrm>
          <a:prstGeom prst="rect">
            <a:avLst/>
          </a:prstGeom>
        </p:spPr>
      </p:pic>
      <p:sp>
        <p:nvSpPr>
          <p:cNvPr id="7" name="Stačiakampis 6"/>
          <p:cNvSpPr/>
          <p:nvPr/>
        </p:nvSpPr>
        <p:spPr>
          <a:xfrm>
            <a:off x="4473146" y="235833"/>
            <a:ext cx="3237470" cy="968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thickThin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ELINA i pies BERG</a:t>
            </a:r>
            <a:endParaRPr lang="lt-LT" sz="2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47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50" y="335211"/>
            <a:ext cx="4539460" cy="6052613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1488943" y="444843"/>
            <a:ext cx="3602041" cy="1160519"/>
          </a:xfrm>
          <a:prstGeom prst="rect">
            <a:avLst/>
          </a:prstGeom>
          <a:solidFill>
            <a:srgbClr val="FFCCFF"/>
          </a:solidFill>
          <a:ln w="57150" cmpd="thickThin">
            <a:solidFill>
              <a:srgbClr val="FB3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EMILIJA i piesek LUNA</a:t>
            </a:r>
            <a:endParaRPr lang="lt-LT" sz="2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1217141" y="2779511"/>
            <a:ext cx="45596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latin typeface="Franklin Gothic Medium" panose="020B0603020102020204" pitchFamily="34" charset="0"/>
              </a:rPr>
              <a:t>Mój piesek </a:t>
            </a:r>
            <a:r>
              <a:rPr lang="lt-LT" sz="2000" dirty="0" err="1" smtClean="0">
                <a:latin typeface="Franklin Gothic Medium" panose="020B0603020102020204" pitchFamily="34" charset="0"/>
              </a:rPr>
              <a:t>Luna</a:t>
            </a:r>
            <a:r>
              <a:rPr lang="pl-PL" sz="2000" dirty="0" smtClean="0">
                <a:latin typeface="Franklin Gothic Medium" panose="020B0603020102020204" pitchFamily="34" charset="0"/>
              </a:rPr>
              <a:t> </a:t>
            </a:r>
            <a:r>
              <a:rPr lang="pl-PL" sz="2000" dirty="0">
                <a:latin typeface="Franklin Gothic Medium" panose="020B0603020102020204" pitchFamily="34" charset="0"/>
              </a:rPr>
              <a:t>– oto go macie – 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To mój największy w świecie przyjaciel. 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latin typeface="Franklin Gothic Medium" panose="020B0603020102020204" pitchFamily="34" charset="0"/>
              </a:rPr>
              <a:t>Codziennie </a:t>
            </a:r>
            <a:r>
              <a:rPr lang="lt-LT" sz="2000" dirty="0" err="1" smtClean="0">
                <a:latin typeface="Franklin Gothic Medium" panose="020B0603020102020204" pitchFamily="34" charset="0"/>
              </a:rPr>
              <a:t>sobie</a:t>
            </a:r>
            <a:r>
              <a:rPr lang="lt-LT" sz="2000" dirty="0" smtClean="0">
                <a:latin typeface="Franklin Gothic Medium" panose="020B0603020102020204" pitchFamily="34" charset="0"/>
              </a:rPr>
              <a:t> w </a:t>
            </a:r>
            <a:r>
              <a:rPr lang="lt-LT" sz="2000" dirty="0" err="1" smtClean="0">
                <a:latin typeface="Franklin Gothic Medium" panose="020B0603020102020204" pitchFamily="34" charset="0"/>
              </a:rPr>
              <a:t>w</a:t>
            </a:r>
            <a:r>
              <a:rPr lang="pl-PL" sz="2000" dirty="0" smtClean="0">
                <a:latin typeface="Franklin Gothic Medium" panose="020B0603020102020204" pitchFamily="34" charset="0"/>
              </a:rPr>
              <a:t>ó</a:t>
            </a:r>
            <a:r>
              <a:rPr lang="lt-LT" sz="2000" dirty="0" err="1" smtClean="0">
                <a:latin typeface="Franklin Gothic Medium" panose="020B0603020102020204" pitchFamily="34" charset="0"/>
              </a:rPr>
              <a:t>zeczku</a:t>
            </a:r>
            <a:r>
              <a:rPr lang="lt-LT" sz="2000" dirty="0" smtClean="0">
                <a:latin typeface="Franklin Gothic Medium" panose="020B0603020102020204" pitchFamily="34" charset="0"/>
              </a:rPr>
              <a:t> </a:t>
            </a:r>
            <a:r>
              <a:rPr lang="pl-PL" sz="2000" dirty="0" smtClean="0">
                <a:latin typeface="Franklin Gothic Medium" panose="020B0603020102020204" pitchFamily="34" charset="0"/>
              </a:rPr>
              <a:t>siadam </a:t>
            </a:r>
            <a:r>
              <a:rPr lang="pl-PL" sz="2000" dirty="0">
                <a:latin typeface="Franklin Gothic Medium" panose="020B0603020102020204" pitchFamily="34" charset="0"/>
              </a:rPr>
              <a:t/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I z moim </a:t>
            </a:r>
            <a:r>
              <a:rPr lang="lt-LT" sz="2000" dirty="0" err="1" smtClean="0">
                <a:latin typeface="Franklin Gothic Medium" panose="020B0603020102020204" pitchFamily="34" charset="0"/>
              </a:rPr>
              <a:t>pieskiem</a:t>
            </a:r>
            <a:r>
              <a:rPr lang="pl-PL" sz="2000" dirty="0" smtClean="0">
                <a:latin typeface="Franklin Gothic Medium" panose="020B0603020102020204" pitchFamily="34" charset="0"/>
              </a:rPr>
              <a:t> </a:t>
            </a:r>
            <a:r>
              <a:rPr lang="pl-PL" sz="2000" dirty="0">
                <a:latin typeface="Franklin Gothic Medium" panose="020B0603020102020204" pitchFamily="34" charset="0"/>
              </a:rPr>
              <a:t>gadam i gadam. </a:t>
            </a:r>
          </a:p>
          <a:p>
            <a:pPr>
              <a:lnSpc>
                <a:spcPct val="150000"/>
              </a:lnSpc>
            </a:pPr>
            <a:r>
              <a:rPr lang="pl-PL" sz="2000" dirty="0">
                <a:latin typeface="Franklin Gothic Medium" panose="020B0603020102020204" pitchFamily="34" charset="0"/>
              </a:rPr>
              <a:t>Gadam i gadam, a </a:t>
            </a:r>
            <a:r>
              <a:rPr lang="lt-LT" sz="2000" dirty="0" err="1" smtClean="0">
                <a:latin typeface="Franklin Gothic Medium" panose="020B0603020102020204" pitchFamily="34" charset="0"/>
              </a:rPr>
              <a:t>Luna</a:t>
            </a:r>
            <a:r>
              <a:rPr lang="pl-PL" sz="2000" dirty="0" smtClean="0">
                <a:latin typeface="Franklin Gothic Medium" panose="020B0603020102020204" pitchFamily="34" charset="0"/>
              </a:rPr>
              <a:t> </a:t>
            </a:r>
            <a:r>
              <a:rPr lang="pl-PL" sz="2000" dirty="0">
                <a:latin typeface="Franklin Gothic Medium" panose="020B0603020102020204" pitchFamily="34" charset="0"/>
              </a:rPr>
              <a:t>milczy, </a:t>
            </a:r>
            <a:br>
              <a:rPr lang="pl-PL" sz="2000" dirty="0">
                <a:latin typeface="Franklin Gothic Medium" panose="020B0603020102020204" pitchFamily="34" charset="0"/>
              </a:rPr>
            </a:br>
            <a:r>
              <a:rPr lang="pl-PL" sz="2000" dirty="0">
                <a:latin typeface="Franklin Gothic Medium" panose="020B0603020102020204" pitchFamily="34" charset="0"/>
              </a:rPr>
              <a:t>Lecz mnie rozumie piesek najmilszy. </a:t>
            </a:r>
          </a:p>
        </p:txBody>
      </p:sp>
    </p:spTree>
    <p:extLst>
      <p:ext uri="{BB962C8B-B14F-4D97-AF65-F5344CB8AC3E}">
        <p14:creationId xmlns:p14="http://schemas.microsoft.com/office/powerpoint/2010/main" val="392705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94" y="553911"/>
            <a:ext cx="4386276" cy="5863026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1879439" y="359200"/>
            <a:ext cx="3602041" cy="11605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ANNA i piesek MAX</a:t>
            </a:r>
            <a:endParaRPr lang="lt-LT" sz="24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1709580" y="2320290"/>
            <a:ext cx="4480560" cy="378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Mam kundelka niewielkiego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Bardzo, bardzo czarniutkiego.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Nasz malutki czarny pies,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Towarzyski bardzo jest.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Jest też mądry, a poza tym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Ogon ma i cztery łapy.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Bardzo lubi być głaskany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I za uchem swym drapany,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A na prośbę poda łapę</a:t>
            </a:r>
          </a:p>
          <a:p>
            <a:pPr>
              <a:lnSpc>
                <a:spcPct val="150000"/>
              </a:lnSpc>
            </a:pPr>
            <a:r>
              <a:rPr lang="pl-PL" sz="2000" dirty="0" smtClean="0">
                <a:latin typeface="Franklin Gothic Medium" panose="020B0603020102020204" pitchFamily="34" charset="0"/>
              </a:rPr>
              <a:t>Albo wskoczy na kanapę.</a:t>
            </a:r>
            <a:r>
              <a:rPr lang="lt-LT" sz="2000" dirty="0" smtClean="0">
                <a:latin typeface="Franklin Gothic Medium" panose="020B0603020102020204" pitchFamily="34" charset="0"/>
              </a:rPr>
              <a:t> </a:t>
            </a:r>
            <a:endParaRPr lang="lt-LT" sz="20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22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ačiakampis 8"/>
          <p:cNvSpPr/>
          <p:nvPr/>
        </p:nvSpPr>
        <p:spPr>
          <a:xfrm>
            <a:off x="1000897" y="253094"/>
            <a:ext cx="8024769" cy="17285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2000" dirty="0" smtClean="0">
                <a:latin typeface="Franklin Gothic Medium" panose="020B0603020102020204" pitchFamily="34" charset="0"/>
              </a:rPr>
              <a:t>„</a:t>
            </a:r>
            <a:r>
              <a:rPr lang="lt-LT" sz="2000" dirty="0" err="1" smtClean="0">
                <a:latin typeface="Franklin Gothic Medium" panose="020B0603020102020204" pitchFamily="34" charset="0"/>
              </a:rPr>
              <a:t>Psu</a:t>
            </a:r>
            <a:r>
              <a:rPr lang="lt-LT" sz="2000" dirty="0" smtClean="0">
                <a:latin typeface="Franklin Gothic Medium" panose="020B0603020102020204" pitchFamily="34" charset="0"/>
              </a:rPr>
              <a:t> </a:t>
            </a:r>
            <a:r>
              <a:rPr lang="lt-LT" sz="2000" dirty="0" err="1" smtClean="0">
                <a:latin typeface="Franklin Gothic Medium" panose="020B0603020102020204" pitchFamily="34" charset="0"/>
              </a:rPr>
              <a:t>jest</a:t>
            </a:r>
            <a:r>
              <a:rPr lang="lt-LT" sz="2000" dirty="0" smtClean="0">
                <a:latin typeface="Franklin Gothic Medium" panose="020B0603020102020204" pitchFamily="34" charset="0"/>
              </a:rPr>
              <a:t> </a:t>
            </a:r>
            <a:r>
              <a:rPr lang="lt-LT" sz="2000" dirty="0" err="1" smtClean="0">
                <a:latin typeface="Franklin Gothic Medium" panose="020B0603020102020204" pitchFamily="34" charset="0"/>
              </a:rPr>
              <a:t>wszystko</a:t>
            </a:r>
            <a:r>
              <a:rPr lang="lt-LT" sz="2000" dirty="0" smtClean="0">
                <a:latin typeface="Franklin Gothic Medium" panose="020B0603020102020204" pitchFamily="34" charset="0"/>
              </a:rPr>
              <a:t> </a:t>
            </a:r>
            <a:r>
              <a:rPr lang="lt-LT" sz="2000" dirty="0" err="1" smtClean="0">
                <a:latin typeface="Franklin Gothic Medium" panose="020B0603020102020204" pitchFamily="34" charset="0"/>
              </a:rPr>
              <a:t>jedno</a:t>
            </a:r>
            <a:r>
              <a:rPr lang="lt-LT" sz="2000" dirty="0" smtClean="0">
                <a:latin typeface="Franklin Gothic Medium" panose="020B0603020102020204" pitchFamily="34" charset="0"/>
              </a:rPr>
              <a:t>, </a:t>
            </a:r>
            <a:r>
              <a:rPr lang="lt-LT" sz="2000" dirty="0" err="1" smtClean="0">
                <a:latin typeface="Franklin Gothic Medium" panose="020B0603020102020204" pitchFamily="34" charset="0"/>
              </a:rPr>
              <a:t>czy</a:t>
            </a:r>
            <a:r>
              <a:rPr lang="lt-LT" sz="2000" dirty="0" smtClean="0">
                <a:latin typeface="Franklin Gothic Medium" panose="020B0603020102020204" pitchFamily="34" charset="0"/>
              </a:rPr>
              <a:t> </a:t>
            </a:r>
            <a:r>
              <a:rPr lang="lt-LT" sz="2000" dirty="0" err="1" smtClean="0">
                <a:latin typeface="Franklin Gothic Medium" panose="020B0603020102020204" pitchFamily="34" charset="0"/>
              </a:rPr>
              <a:t>jeste</a:t>
            </a:r>
            <a:r>
              <a:rPr lang="pl-PL" sz="2000" dirty="0" smtClean="0">
                <a:latin typeface="Franklin Gothic Medium" panose="020B0603020102020204" pitchFamily="34" charset="0"/>
              </a:rPr>
              <a:t>ś biedny, czy bogaty, </a:t>
            </a:r>
          </a:p>
          <a:p>
            <a:r>
              <a:rPr lang="pl-PL" sz="2000" dirty="0" smtClean="0">
                <a:latin typeface="Franklin Gothic Medium" panose="020B0603020102020204" pitchFamily="34" charset="0"/>
              </a:rPr>
              <a:t>wykształcony czy analfabeta, </a:t>
            </a:r>
            <a:r>
              <a:rPr lang="pl-PL" sz="2000" dirty="0" err="1" smtClean="0">
                <a:latin typeface="Franklin Gothic Medium" panose="020B0603020102020204" pitchFamily="34" charset="0"/>
              </a:rPr>
              <a:t>madry</a:t>
            </a:r>
            <a:r>
              <a:rPr lang="pl-PL" sz="2000" dirty="0" smtClean="0">
                <a:latin typeface="Franklin Gothic Medium" panose="020B0603020102020204" pitchFamily="34" charset="0"/>
              </a:rPr>
              <a:t> czy głupi. </a:t>
            </a:r>
          </a:p>
          <a:p>
            <a:r>
              <a:rPr lang="pl-PL" sz="2000" dirty="0" smtClean="0">
                <a:latin typeface="Franklin Gothic Medium" panose="020B0603020102020204" pitchFamily="34" charset="0"/>
              </a:rPr>
              <a:t>Daj mu serce, a on odda ci swoje.”</a:t>
            </a:r>
          </a:p>
          <a:p>
            <a:r>
              <a:rPr lang="pl-PL" sz="1600" i="1" dirty="0" smtClean="0">
                <a:latin typeface="Franklin Gothic Medium" panose="020B0603020102020204" pitchFamily="34" charset="0"/>
              </a:rPr>
              <a:t>John </a:t>
            </a:r>
            <a:r>
              <a:rPr lang="pl-PL" sz="1600" i="1" dirty="0" err="1" smtClean="0">
                <a:latin typeface="Franklin Gothic Medium" panose="020B0603020102020204" pitchFamily="34" charset="0"/>
              </a:rPr>
              <a:t>Grogan</a:t>
            </a:r>
            <a:endParaRPr lang="lt-LT" sz="1600" i="1" dirty="0">
              <a:latin typeface="Franklin Gothic Medium" panose="020B0603020102020204" pitchFamily="34" charset="0"/>
            </a:endParaRPr>
          </a:p>
        </p:txBody>
      </p:sp>
      <p:pic>
        <p:nvPicPr>
          <p:cNvPr id="10" name="Paveikslėlis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11" y="401260"/>
            <a:ext cx="1672574" cy="1432233"/>
          </a:xfrm>
          <a:prstGeom prst="rect">
            <a:avLst/>
          </a:prstGeom>
        </p:spPr>
      </p:pic>
      <p:sp>
        <p:nvSpPr>
          <p:cNvPr id="11" name="Stačiakampis 10"/>
          <p:cNvSpPr/>
          <p:nvPr/>
        </p:nvSpPr>
        <p:spPr>
          <a:xfrm>
            <a:off x="3699541" y="4580568"/>
            <a:ext cx="7943333" cy="17285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2000" dirty="0" smtClean="0">
                <a:latin typeface="Franklin Gothic Medium" panose="020B0603020102020204" pitchFamily="34" charset="0"/>
              </a:rPr>
              <a:t>„</a:t>
            </a:r>
            <a:r>
              <a:rPr lang="pl-PL" sz="2000" dirty="0" err="1" smtClean="0">
                <a:latin typeface="Franklin Gothic Medium" panose="020B0603020102020204" pitchFamily="34" charset="0"/>
              </a:rPr>
              <a:t>Wiernosci</a:t>
            </a:r>
            <a:r>
              <a:rPr lang="pl-PL" sz="2000" dirty="0" smtClean="0">
                <a:latin typeface="Franklin Gothic Medium" panose="020B0603020102020204" pitchFamily="34" charset="0"/>
              </a:rPr>
              <a:t> i przebaczenia ucz się od psa.”</a:t>
            </a:r>
          </a:p>
          <a:p>
            <a:r>
              <a:rPr lang="pl-PL" sz="1600" dirty="0" smtClean="0">
                <a:latin typeface="Franklin Gothic Medium" panose="020B0603020102020204" pitchFamily="34" charset="0"/>
              </a:rPr>
              <a:t>                                                        </a:t>
            </a:r>
            <a:r>
              <a:rPr lang="pl-PL" sz="1600" i="1" dirty="0" smtClean="0">
                <a:latin typeface="Franklin Gothic Medium" panose="020B0603020102020204" pitchFamily="34" charset="0"/>
              </a:rPr>
              <a:t>Bogumił Buczyński</a:t>
            </a:r>
            <a:endParaRPr lang="lt-LT" sz="1600" i="1" dirty="0">
              <a:latin typeface="Franklin Gothic Medium" panose="020B0603020102020204" pitchFamily="34" charset="0"/>
            </a:endParaRPr>
          </a:p>
        </p:txBody>
      </p:sp>
      <p:pic>
        <p:nvPicPr>
          <p:cNvPr id="12" name="Paveikslėlis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60" y="4667934"/>
            <a:ext cx="2334397" cy="1553833"/>
          </a:xfrm>
          <a:prstGeom prst="rect">
            <a:avLst/>
          </a:prstGeom>
        </p:spPr>
      </p:pic>
      <p:sp>
        <p:nvSpPr>
          <p:cNvPr id="13" name="Stačiakampis 12"/>
          <p:cNvSpPr/>
          <p:nvPr/>
        </p:nvSpPr>
        <p:spPr>
          <a:xfrm>
            <a:off x="1829768" y="2506659"/>
            <a:ext cx="8523790" cy="17285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pl-PL" sz="2000" dirty="0" smtClean="0">
                <a:latin typeface="Franklin Gothic Medium" panose="020B0603020102020204" pitchFamily="34" charset="0"/>
              </a:rPr>
              <a:t>„Jeśli pies spojrzy na ciebie i nie chce podejść, </a:t>
            </a:r>
          </a:p>
          <a:p>
            <a:pPr algn="r"/>
            <a:r>
              <a:rPr lang="pl-PL" sz="2000" dirty="0" smtClean="0">
                <a:latin typeface="Franklin Gothic Medium" panose="020B0603020102020204" pitchFamily="34" charset="0"/>
              </a:rPr>
              <a:t>powinieneś dokładnie przyjrzeć się swojemu sumieniu” </a:t>
            </a:r>
          </a:p>
          <a:p>
            <a:pPr algn="r"/>
            <a:r>
              <a:rPr lang="pl-PL" sz="1600" i="1" dirty="0" err="1" smtClean="0">
                <a:latin typeface="Franklin Gothic Medium" panose="020B0603020102020204" pitchFamily="34" charset="0"/>
              </a:rPr>
              <a:t>Woodrow</a:t>
            </a:r>
            <a:r>
              <a:rPr lang="pl-PL" sz="1600" i="1" dirty="0" smtClean="0">
                <a:latin typeface="Franklin Gothic Medium" panose="020B0603020102020204" pitchFamily="34" charset="0"/>
              </a:rPr>
              <a:t> Wilson</a:t>
            </a:r>
            <a:endParaRPr lang="lt-LT" sz="1600" i="1" dirty="0">
              <a:latin typeface="Franklin Gothic Medium" panose="020B0603020102020204" pitchFamily="34" charset="0"/>
            </a:endParaRPr>
          </a:p>
        </p:txBody>
      </p:sp>
      <p:pic>
        <p:nvPicPr>
          <p:cNvPr id="14" name="Paveikslėlis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02" y="2596521"/>
            <a:ext cx="2324615" cy="154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847</Words>
  <Application>Microsoft Office PowerPoint</Application>
  <PresentationFormat>Plačiaekranė</PresentationFormat>
  <Paragraphs>145</Paragraphs>
  <Slides>28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Colonna MT</vt:lpstr>
      <vt:lpstr>Franklin Gothic Medium</vt:lpstr>
      <vt:lpstr>Times New Roman</vt:lpstr>
      <vt:lpstr>„Office“ tema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Windows User</dc:creator>
  <cp:lastModifiedBy>Windows User</cp:lastModifiedBy>
  <cp:revision>71</cp:revision>
  <dcterms:created xsi:type="dcterms:W3CDTF">2025-03-13T13:15:07Z</dcterms:created>
  <dcterms:modified xsi:type="dcterms:W3CDTF">2025-03-20T07:36:20Z</dcterms:modified>
</cp:coreProperties>
</file>