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8" r:id="rId3"/>
    <p:sldId id="279" r:id="rId4"/>
    <p:sldId id="283" r:id="rId5"/>
    <p:sldId id="284" r:id="rId6"/>
    <p:sldId id="276" r:id="rId7"/>
    <p:sldId id="281" r:id="rId8"/>
    <p:sldId id="277" r:id="rId9"/>
    <p:sldId id="280" r:id="rId10"/>
    <p:sldId id="261" r:id="rId11"/>
    <p:sldId id="262" r:id="rId12"/>
    <p:sldId id="263" r:id="rId13"/>
    <p:sldId id="265" r:id="rId14"/>
    <p:sldId id="267" r:id="rId15"/>
    <p:sldId id="268" r:id="rId16"/>
    <p:sldId id="282" r:id="rId17"/>
    <p:sldId id="28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5" r:id="rId26"/>
    <p:sldId id="289" r:id="rId2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ECFF"/>
    <a:srgbClr val="99CCFF"/>
    <a:srgbClr val="CC9900"/>
    <a:srgbClr val="EFB541"/>
    <a:srgbClr val="F0F527"/>
    <a:srgbClr val="FFFF66"/>
    <a:srgbClr val="F8E1A2"/>
    <a:srgbClr val="CCFFCC"/>
    <a:srgbClr val="FE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7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150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3954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9546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692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056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392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0982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893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9474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861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168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18D28-B6C8-4C9E-8BF5-1CE2297999C7}" type="datetimeFigureOut">
              <a:rPr lang="lt-LT" smtClean="0"/>
              <a:t>2025.04.18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67438-59D5-4B70-95C0-B85D8A30AAE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0215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51"/>
            <a:ext cx="12192000" cy="6966856"/>
          </a:xfrm>
          <a:prstGeom prst="rect">
            <a:avLst/>
          </a:prstGeom>
        </p:spPr>
      </p:pic>
      <p:sp>
        <p:nvSpPr>
          <p:cNvPr id="4" name="Debesis 3"/>
          <p:cNvSpPr/>
          <p:nvPr/>
        </p:nvSpPr>
        <p:spPr>
          <a:xfrm>
            <a:off x="6515100" y="0"/>
            <a:ext cx="5486400" cy="3051810"/>
          </a:xfrm>
          <a:prstGeom prst="cloud">
            <a:avLst/>
          </a:prstGeom>
          <a:solidFill>
            <a:srgbClr val="FFFFFF"/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Kristen ITC" panose="03050502040202030202" pitchFamily="66" charset="0"/>
              </a:rPr>
              <a:t>Zaczarowana WIELKANOC</a:t>
            </a:r>
            <a:endParaRPr lang="pl-PL" sz="3600" dirty="0">
              <a:solidFill>
                <a:schemeClr val="tx1"/>
              </a:solidFill>
            </a:endParaRPr>
          </a:p>
          <a:p>
            <a:pPr algn="ctr"/>
            <a:endParaRPr lang="pl-PL" sz="2000" dirty="0">
              <a:solidFill>
                <a:schemeClr val="tx1"/>
              </a:solidFill>
            </a:endParaRPr>
          </a:p>
          <a:p>
            <a:pPr algn="ctr"/>
            <a:r>
              <a:rPr lang="pl-PL" sz="2000" dirty="0">
                <a:solidFill>
                  <a:schemeClr val="tx1"/>
                </a:solidFill>
              </a:rPr>
              <a:t>Klasa specjalna 2025</a:t>
            </a:r>
            <a:endParaRPr lang="lt-LT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28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35" y="257639"/>
            <a:ext cx="2197644" cy="282219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5753" y="600432"/>
            <a:ext cx="2785141" cy="208885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7" y="3737611"/>
            <a:ext cx="2142392" cy="291465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92" y="3737611"/>
            <a:ext cx="2272796" cy="291465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995" y="609524"/>
            <a:ext cx="2823211" cy="211740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283" y="252288"/>
            <a:ext cx="2093305" cy="278514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74" y="232885"/>
            <a:ext cx="2208902" cy="2823947"/>
          </a:xfrm>
          <a:prstGeom prst="rect">
            <a:avLst/>
          </a:prstGeom>
        </p:spPr>
      </p:pic>
      <p:sp>
        <p:nvSpPr>
          <p:cNvPr id="10" name="Stačiakampis 9"/>
          <p:cNvSpPr/>
          <p:nvPr/>
        </p:nvSpPr>
        <p:spPr>
          <a:xfrm>
            <a:off x="2534866" y="3727288"/>
            <a:ext cx="7005300" cy="293529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atin typeface="High Tower Text" panose="02040502050506030303" pitchFamily="18" charset="0"/>
              </a:rPr>
              <a:t>Zdziwiła się kura:</a:t>
            </a:r>
            <a:r>
              <a:rPr lang="lt-LT" sz="3200" b="1" dirty="0">
                <a:latin typeface="High Tower Text" panose="02040502050506030303" pitchFamily="18" charset="0"/>
              </a:rPr>
              <a:t> </a:t>
            </a:r>
            <a:r>
              <a:rPr lang="pl-PL" sz="3200" b="1" dirty="0">
                <a:latin typeface="High Tower Text" panose="02040502050506030303" pitchFamily="18" charset="0"/>
              </a:rPr>
              <a:t>- A to niespodzianka!</a:t>
            </a:r>
          </a:p>
          <a:p>
            <a:pPr algn="ctr"/>
            <a:endParaRPr lang="pl-PL" sz="3200" b="1" dirty="0">
              <a:latin typeface="High Tower Text" panose="02040502050506030303" pitchFamily="18" charset="0"/>
            </a:endParaRPr>
          </a:p>
          <a:p>
            <a:pPr algn="ctr"/>
            <a:r>
              <a:rPr lang="pl-PL" sz="3200" b="1" dirty="0">
                <a:latin typeface="High Tower Text" panose="02040502050506030303" pitchFamily="18" charset="0"/>
              </a:rPr>
              <a:t>Jeszcze wczoraj jajko,</a:t>
            </a:r>
            <a:r>
              <a:rPr lang="lt-LT" sz="3200" b="1" dirty="0">
                <a:latin typeface="High Tower Text" panose="02040502050506030303" pitchFamily="18" charset="0"/>
              </a:rPr>
              <a:t> </a:t>
            </a:r>
            <a:r>
              <a:rPr lang="pl-PL" sz="3200" b="1" dirty="0">
                <a:latin typeface="High Tower Text" panose="02040502050506030303" pitchFamily="18" charset="0"/>
              </a:rPr>
              <a:t>a dzisiaj pisanka.</a:t>
            </a:r>
            <a:endParaRPr lang="lt-LT" sz="3200" b="1" dirty="0">
              <a:latin typeface="High Tower Text" panose="02040502050506030303" pitchFamily="18" charset="0"/>
            </a:endParaRPr>
          </a:p>
          <a:p>
            <a:pPr algn="ctr"/>
            <a:r>
              <a:rPr lang="pl-PL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6886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72" y="741475"/>
            <a:ext cx="4028023" cy="4960620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122682" y="2208385"/>
            <a:ext cx="74980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Cukrowy baranek</a:t>
            </a:r>
            <a:r>
              <a:rPr lang="lt-LT" sz="3000" b="1" dirty="0">
                <a:latin typeface="MV Boli" panose="02000500030200090000" pitchFamily="2" charset="0"/>
                <a:cs typeface="MV Boli" panose="02000500030200090000" pitchFamily="2" charset="0"/>
              </a:rPr>
              <a:t> m</a:t>
            </a:r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a złociste różki.</a:t>
            </a:r>
          </a:p>
          <a:p>
            <a:pPr algn="ctr"/>
            <a:endParaRPr lang="pl-PL" sz="30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Pilnuje pisanek</a:t>
            </a:r>
            <a:r>
              <a:rPr lang="lt-LT" sz="30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n</a:t>
            </a:r>
            <a:r>
              <a:rPr lang="lt-LT" sz="3000" b="1" dirty="0"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 łące z rzeżuszki.</a:t>
            </a:r>
          </a:p>
          <a:p>
            <a:pPr algn="ctr"/>
            <a:endParaRPr lang="pl-PL" sz="30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A gdy nikt nie patrzy,</a:t>
            </a:r>
            <a:r>
              <a:rPr lang="lt-LT" sz="30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chorągiewką buja</a:t>
            </a:r>
          </a:p>
          <a:p>
            <a:pPr algn="ctr"/>
            <a:endParaRPr lang="pl-PL" sz="30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i cichutko meczy</a:t>
            </a:r>
            <a:r>
              <a:rPr lang="lt-LT" sz="30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pl-PL" sz="3000" b="1" dirty="0">
                <a:latin typeface="MV Boli" panose="02000500030200090000" pitchFamily="2" charset="0"/>
                <a:cs typeface="MV Boli" panose="02000500030200090000" pitchFamily="2" charset="0"/>
              </a:rPr>
              <a:t>Święte</a:t>
            </a:r>
            <a:endParaRPr lang="lt-LT" sz="30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626151"/>
            <a:ext cx="1928622" cy="12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5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8051213" y="244635"/>
            <a:ext cx="3607387" cy="2893296"/>
          </a:xfrm>
          <a:prstGeom prst="rect">
            <a:avLst/>
          </a:prstGeom>
          <a:solidFill>
            <a:srgbClr val="FFFF66"/>
          </a:solidFill>
          <a:ln w="76200">
            <a:solidFill>
              <a:srgbClr val="F0F5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Pisanki, pisanki,</a:t>
            </a:r>
          </a:p>
          <a:p>
            <a:pPr algn="ctr"/>
            <a:r>
              <a:rPr lang="pl-PL" sz="24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jajka malowane</a:t>
            </a:r>
          </a:p>
          <a:p>
            <a:pPr algn="ctr"/>
            <a:r>
              <a:rPr lang="pl-PL" sz="24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nie ma Wielkanocy</a:t>
            </a:r>
          </a:p>
          <a:p>
            <a:pPr algn="ctr"/>
            <a:r>
              <a:rPr lang="pl-PL" sz="24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bez barwnych pisanek.</a:t>
            </a:r>
            <a:endParaRPr lang="lt-LT" sz="2400" b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7" y="3435991"/>
            <a:ext cx="2084313" cy="298838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43" y="186098"/>
            <a:ext cx="2184308" cy="295183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32" y="3460415"/>
            <a:ext cx="2113989" cy="299726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" y="186098"/>
            <a:ext cx="2114347" cy="293830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35" y="3460415"/>
            <a:ext cx="2082689" cy="293953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13" y="3460415"/>
            <a:ext cx="2000877" cy="291465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35" y="244635"/>
            <a:ext cx="2082689" cy="29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47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ačiakampis 7"/>
          <p:cNvSpPr/>
          <p:nvPr/>
        </p:nvSpPr>
        <p:spPr>
          <a:xfrm>
            <a:off x="343403" y="160457"/>
            <a:ext cx="3646170" cy="6595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Macha kurka skrzydełkami: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„Co się stało z jajeczkami?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Czy baranek, czy zajączek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Wziął jajeczka do swych rączek?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To nie jajka, to brudasy!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Tu są plamy, a tam pasy.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Wzorki, łatki i zygzaki.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Ja chcę wiedzieć, kto to taki”.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I tak chodzi, i marudzi: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„Któż te jajka tak ubrudził?!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Były myte wczoraj rano!”.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„Ale dzisiaj jest Wielkanoc!”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- rzekła kurce gospodyni.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„Tak tradycja każe czynić,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Że maluje się jajeczko,</a:t>
            </a:r>
          </a:p>
          <a:p>
            <a:pPr algn="ctr">
              <a:lnSpc>
                <a:spcPct val="150000"/>
              </a:lnSpc>
            </a:pP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By się stało pisaneczką”.</a:t>
            </a:r>
            <a:endParaRPr lang="lt-LT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22" y="497543"/>
            <a:ext cx="7703126" cy="59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44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/>
          <p:cNvSpPr/>
          <p:nvPr/>
        </p:nvSpPr>
        <p:spPr>
          <a:xfrm>
            <a:off x="702080" y="401782"/>
            <a:ext cx="5074920" cy="61148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W gniazdku jajo raz leżało,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Które dziwnie popękało.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Wyszła z jaja głowa mała,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Małym oczkiem zamrugała.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Na niej dziobek – też malutki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(to małego gniazdka skutki).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A na końcu małe nóżki,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Każda nóżka ma paluszki.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Jeszcze tylko ogon mały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Oto kurczak doskonały!</a:t>
            </a:r>
            <a:endParaRPr lang="lt-LT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6796694" y="254404"/>
            <a:ext cx="5074920" cy="6262255"/>
          </a:xfrm>
          <a:prstGeom prst="rect">
            <a:avLst/>
          </a:prstGeom>
          <a:solidFill>
            <a:srgbClr val="B47E78"/>
          </a:solidFill>
          <a:ln w="76200">
            <a:solidFill>
              <a:srgbClr val="916C6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9435" y="1304492"/>
            <a:ext cx="5549437" cy="416207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79" y="4903470"/>
            <a:ext cx="1368463" cy="16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7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405" y="729079"/>
            <a:ext cx="3090751" cy="220979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2784" y="674949"/>
            <a:ext cx="3090752" cy="231806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2784" y="3936302"/>
            <a:ext cx="3090752" cy="231806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18" y="1345737"/>
            <a:ext cx="3428135" cy="457084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811" y="3991029"/>
            <a:ext cx="3089563" cy="2209799"/>
          </a:xfrm>
          <a:prstGeom prst="rect">
            <a:avLst/>
          </a:prstGeom>
        </p:spPr>
      </p:pic>
      <p:sp>
        <p:nvSpPr>
          <p:cNvPr id="5" name="Ovalas 4"/>
          <p:cNvSpPr/>
          <p:nvPr/>
        </p:nvSpPr>
        <p:spPr>
          <a:xfrm>
            <a:off x="5116460" y="880110"/>
            <a:ext cx="3284590" cy="5669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ECCB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sz="2200" b="1" dirty="0">
              <a:latin typeface="Chiller" panose="04020404031007020602" pitchFamily="82" charset="0"/>
            </a:endParaRPr>
          </a:p>
          <a:p>
            <a:pPr algn="ctr"/>
            <a:r>
              <a:rPr lang="pl-PL" sz="2200" b="1" dirty="0">
                <a:latin typeface="Chiller" panose="04020404031007020602" pitchFamily="82" charset="0"/>
              </a:rPr>
              <a:t>Ze skorupki wyskakuję,</a:t>
            </a:r>
            <a:br>
              <a:rPr lang="pl-PL" sz="2200" b="1" dirty="0">
                <a:latin typeface="Chiller" panose="04020404031007020602" pitchFamily="82" charset="0"/>
              </a:rPr>
            </a:br>
            <a:r>
              <a:rPr lang="pl-PL" sz="2200" b="1" dirty="0">
                <a:latin typeface="Chiller" panose="04020404031007020602" pitchFamily="82" charset="0"/>
              </a:rPr>
              <a:t>Mama kurka mnie pilnuje,</a:t>
            </a:r>
            <a:br>
              <a:rPr lang="pl-PL" sz="2200" b="1" dirty="0">
                <a:latin typeface="Chiller" panose="04020404031007020602" pitchFamily="82" charset="0"/>
              </a:rPr>
            </a:br>
            <a:r>
              <a:rPr lang="pl-PL" sz="2200" b="1" dirty="0">
                <a:latin typeface="Chiller" panose="04020404031007020602" pitchFamily="82" charset="0"/>
              </a:rPr>
              <a:t>A ja biegam tu i tam,</a:t>
            </a:r>
            <a:br>
              <a:rPr lang="pl-PL" sz="2200" b="1" dirty="0">
                <a:latin typeface="Chiller" panose="04020404031007020602" pitchFamily="82" charset="0"/>
              </a:rPr>
            </a:br>
            <a:r>
              <a:rPr lang="pl-PL" sz="2200" b="1" dirty="0">
                <a:latin typeface="Chiller" panose="04020404031007020602" pitchFamily="82" charset="0"/>
              </a:rPr>
              <a:t>Skrzydełkami macham Wam.</a:t>
            </a:r>
            <a:endParaRPr lang="lt-LT" sz="2200" b="1" dirty="0">
              <a:latin typeface="Chiller" panose="04020404031007020602" pitchFamily="82" charset="0"/>
            </a:endParaRPr>
          </a:p>
          <a:p>
            <a:pPr algn="ctr"/>
            <a:endParaRPr lang="pl-PL" sz="2200" b="1" dirty="0">
              <a:latin typeface="Chiller" panose="04020404031007020602" pitchFamily="82" charset="0"/>
            </a:endParaRPr>
          </a:p>
          <a:p>
            <a:pPr algn="ctr"/>
            <a:r>
              <a:rPr lang="pl-PL" sz="2200" b="1" dirty="0">
                <a:latin typeface="Chiller" panose="04020404031007020602" pitchFamily="82" charset="0"/>
              </a:rPr>
              <a:t>Żółta główka, żółty dziobek,</a:t>
            </a:r>
            <a:br>
              <a:rPr lang="pl-PL" sz="2200" b="1" dirty="0">
                <a:latin typeface="Chiller" panose="04020404031007020602" pitchFamily="82" charset="0"/>
              </a:rPr>
            </a:br>
            <a:r>
              <a:rPr lang="pl-PL" sz="2200" b="1" dirty="0">
                <a:latin typeface="Chiller" panose="04020404031007020602" pitchFamily="82" charset="0"/>
              </a:rPr>
              <a:t>Żółty kolor bardzo lubię.</a:t>
            </a:r>
            <a:br>
              <a:rPr lang="pl-PL" sz="2200" b="1" dirty="0">
                <a:latin typeface="Chiller" panose="04020404031007020602" pitchFamily="82" charset="0"/>
              </a:rPr>
            </a:br>
            <a:r>
              <a:rPr lang="pl-PL" sz="2200" b="1" dirty="0">
                <a:latin typeface="Chiller" panose="04020404031007020602" pitchFamily="82" charset="0"/>
              </a:rPr>
              <a:t>Żółty mam kubraczek cały,</a:t>
            </a:r>
            <a:br>
              <a:rPr lang="pl-PL" sz="2200" b="1" dirty="0">
                <a:latin typeface="Chiller" panose="04020404031007020602" pitchFamily="82" charset="0"/>
              </a:rPr>
            </a:br>
            <a:r>
              <a:rPr lang="pl-PL" sz="2200" b="1" dirty="0">
                <a:latin typeface="Chiller" panose="04020404031007020602" pitchFamily="82" charset="0"/>
              </a:rPr>
              <a:t>Bo ja jestem kurczak mały.</a:t>
            </a:r>
          </a:p>
        </p:txBody>
      </p:sp>
      <p:sp>
        <p:nvSpPr>
          <p:cNvPr id="9" name="Ovalas 8"/>
          <p:cNvSpPr/>
          <p:nvPr/>
        </p:nvSpPr>
        <p:spPr>
          <a:xfrm>
            <a:off x="354330" y="411480"/>
            <a:ext cx="411480" cy="46863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1</a:t>
            </a:r>
          </a:p>
        </p:txBody>
      </p:sp>
      <p:sp>
        <p:nvSpPr>
          <p:cNvPr id="10" name="Ovalas 9"/>
          <p:cNvSpPr/>
          <p:nvPr/>
        </p:nvSpPr>
        <p:spPr>
          <a:xfrm>
            <a:off x="2658255" y="3709035"/>
            <a:ext cx="411480" cy="46863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4</a:t>
            </a:r>
          </a:p>
        </p:txBody>
      </p:sp>
      <p:sp>
        <p:nvSpPr>
          <p:cNvPr id="11" name="Ovalas 10"/>
          <p:cNvSpPr/>
          <p:nvPr/>
        </p:nvSpPr>
        <p:spPr>
          <a:xfrm>
            <a:off x="297180" y="3654631"/>
            <a:ext cx="411480" cy="46863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3</a:t>
            </a:r>
          </a:p>
        </p:txBody>
      </p:sp>
      <p:sp>
        <p:nvSpPr>
          <p:cNvPr id="12" name="Ovalas 11"/>
          <p:cNvSpPr/>
          <p:nvPr/>
        </p:nvSpPr>
        <p:spPr>
          <a:xfrm>
            <a:off x="2629680" y="354330"/>
            <a:ext cx="411480" cy="46863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2</a:t>
            </a:r>
          </a:p>
        </p:txBody>
      </p:sp>
      <p:sp>
        <p:nvSpPr>
          <p:cNvPr id="13" name="Ovalas 12"/>
          <p:cNvSpPr/>
          <p:nvPr/>
        </p:nvSpPr>
        <p:spPr>
          <a:xfrm>
            <a:off x="8770620" y="1599663"/>
            <a:ext cx="411480" cy="46863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4724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3" y="797588"/>
            <a:ext cx="3579265" cy="529485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10" y="582930"/>
            <a:ext cx="4265241" cy="575578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4" y="294921"/>
            <a:ext cx="3547794" cy="63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61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742540" y="1164291"/>
            <a:ext cx="5242017" cy="44665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5400" b="1" dirty="0">
                <a:latin typeface="Jokerman" panose="04090605060D06020702" pitchFamily="82" charset="0"/>
              </a:rPr>
              <a:t>Kto tak pędzi? </a:t>
            </a:r>
            <a:endParaRPr lang="lt-LT" sz="5400" b="1" dirty="0">
              <a:latin typeface="Jokerman" panose="04090605060D06020702" pitchFamily="82" charset="0"/>
            </a:endParaRPr>
          </a:p>
          <a:p>
            <a:pPr algn="ctr"/>
            <a:r>
              <a:rPr lang="pl-PL" sz="5400" b="1" dirty="0">
                <a:latin typeface="Jokerman" panose="04090605060D06020702" pitchFamily="82" charset="0"/>
              </a:rPr>
              <a:t>Kto tak gna?</a:t>
            </a:r>
            <a:br>
              <a:rPr lang="pl-PL" sz="5400" b="1" dirty="0">
                <a:latin typeface="Jokerman" panose="04090605060D06020702" pitchFamily="82" charset="0"/>
              </a:rPr>
            </a:br>
            <a:r>
              <a:rPr lang="pl-PL" sz="5400" b="1" dirty="0">
                <a:latin typeface="Jokerman" panose="04090605060D06020702" pitchFamily="82" charset="0"/>
              </a:rPr>
              <a:t>Kto tak wielkie </a:t>
            </a:r>
            <a:endParaRPr lang="lt-LT" sz="5400" b="1" dirty="0">
              <a:latin typeface="Jokerman" panose="04090605060D06020702" pitchFamily="82" charset="0"/>
            </a:endParaRPr>
          </a:p>
          <a:p>
            <a:pPr algn="ctr"/>
            <a:r>
              <a:rPr lang="pl-PL" sz="5400" b="1" dirty="0">
                <a:latin typeface="Jokerman" panose="04090605060D06020702" pitchFamily="82" charset="0"/>
              </a:rPr>
              <a:t>uszka ma?</a:t>
            </a:r>
            <a:endParaRPr lang="lt-LT" sz="5400" b="1" dirty="0">
              <a:latin typeface="Jokerman" panose="04090605060D06020702" pitchFamily="82" charset="0"/>
            </a:endParaRPr>
          </a:p>
          <a:p>
            <a:pPr algn="ctr"/>
            <a:endParaRPr lang="lt-LT" dirty="0"/>
          </a:p>
        </p:txBody>
      </p:sp>
      <p:sp>
        <p:nvSpPr>
          <p:cNvPr id="6" name="Stačiakampis 5"/>
          <p:cNvSpPr/>
          <p:nvPr/>
        </p:nvSpPr>
        <p:spPr>
          <a:xfrm>
            <a:off x="6275070" y="140017"/>
            <a:ext cx="5234940" cy="6515100"/>
          </a:xfrm>
          <a:prstGeom prst="rect">
            <a:avLst/>
          </a:prstGeom>
          <a:solidFill>
            <a:srgbClr val="EFB541"/>
          </a:solidFill>
          <a:ln w="76200" cmpd="sng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95" y="342899"/>
            <a:ext cx="4072890" cy="61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69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273" y="1618082"/>
            <a:ext cx="3534912" cy="471321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8" y="1618082"/>
            <a:ext cx="3534912" cy="4713216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3931459" y="1582317"/>
            <a:ext cx="4391855" cy="474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b="1" dirty="0">
                <a:latin typeface="Comic Sans MS" panose="030F0702030302020204" pitchFamily="66" charset="0"/>
              </a:rPr>
              <a:t>Pytał raz zająca zając, kręcąc noskiem i wzdychając: „Powiedz, drogi przyjacielu, wszak na rzeczach znasz się wielu, co dać dzieciom na Wielkanoc: czy marchewkę, świeże siano, pęk sałaty lub kapustę? Martwię się już tak od szóstej!”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3683916" y="280219"/>
            <a:ext cx="4886940" cy="10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6600" b="1" dirty="0">
                <a:latin typeface="Segoe Print" panose="02000600000000000000" pitchFamily="2" charset="0"/>
              </a:rPr>
              <a:t>EMILIJA</a:t>
            </a:r>
          </a:p>
        </p:txBody>
      </p:sp>
    </p:spTree>
    <p:extLst>
      <p:ext uri="{BB962C8B-B14F-4D97-AF65-F5344CB8AC3E}">
        <p14:creationId xmlns:p14="http://schemas.microsoft.com/office/powerpoint/2010/main" val="308205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5" y="1327356"/>
            <a:ext cx="2926604" cy="519707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99" y="1327355"/>
            <a:ext cx="2891789" cy="5135253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3974121" y="265471"/>
            <a:ext cx="4454013" cy="10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6600" b="1" dirty="0">
                <a:latin typeface="Segoe Print" panose="02000600000000000000" pitchFamily="2" charset="0"/>
              </a:rPr>
              <a:t>ELINA</a:t>
            </a:r>
          </a:p>
        </p:txBody>
      </p:sp>
      <p:sp>
        <p:nvSpPr>
          <p:cNvPr id="6" name="Stačiakampis 5"/>
          <p:cNvSpPr/>
          <p:nvPr/>
        </p:nvSpPr>
        <p:spPr>
          <a:xfrm>
            <a:off x="4005201" y="1775453"/>
            <a:ext cx="4391855" cy="474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Skacze drogą zając, </a:t>
            </a:r>
            <a:endParaRPr lang="lt-LT" sz="2400" b="1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skacze pomalutku.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Przykucnął za płotem, </a:t>
            </a:r>
            <a:endParaRPr lang="lt-LT" sz="2400" b="1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hop i już w ogródku.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 err="1">
                <a:latin typeface="Comic Sans MS" panose="030F0702030302020204" pitchFamily="66" charset="0"/>
              </a:rPr>
              <a:t>Kic</a:t>
            </a:r>
            <a:r>
              <a:rPr lang="pl-PL" sz="2400" b="1" dirty="0">
                <a:latin typeface="Comic Sans MS" panose="030F0702030302020204" pitchFamily="66" charset="0"/>
              </a:rPr>
              <a:t>, </a:t>
            </a:r>
            <a:r>
              <a:rPr lang="pl-PL" sz="2400" b="1" dirty="0" err="1">
                <a:latin typeface="Comic Sans MS" panose="030F0702030302020204" pitchFamily="66" charset="0"/>
              </a:rPr>
              <a:t>kic</a:t>
            </a:r>
            <a:r>
              <a:rPr lang="pl-PL" sz="2400" b="1" dirty="0">
                <a:latin typeface="Comic Sans MS" panose="030F0702030302020204" pitchFamily="66" charset="0"/>
              </a:rPr>
              <a:t>, </a:t>
            </a:r>
            <a:r>
              <a:rPr lang="pl-PL" sz="2400" b="1" dirty="0" err="1">
                <a:latin typeface="Comic Sans MS" panose="030F0702030302020204" pitchFamily="66" charset="0"/>
              </a:rPr>
              <a:t>kic</a:t>
            </a:r>
            <a:r>
              <a:rPr lang="pl-PL" sz="2400" b="1" dirty="0">
                <a:latin typeface="Comic Sans MS" panose="030F0702030302020204" pitchFamily="66" charset="0"/>
              </a:rPr>
              <a:t> cichutko, </a:t>
            </a:r>
            <a:endParaRPr lang="lt-LT" sz="2400" b="1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skrada się do domu.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Każdemu zostawia </a:t>
            </a:r>
            <a:endParaRPr lang="lt-LT" sz="2400" b="1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prezent po kryjomu.</a:t>
            </a:r>
            <a:endParaRPr lang="lt-LT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9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468630" y="640080"/>
            <a:ext cx="5257800" cy="4972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Monotype Corsiva" panose="03010101010201010101" pitchFamily="66" charset="0"/>
              </a:rPr>
              <a:t>„</a:t>
            </a:r>
            <a:r>
              <a:rPr lang="pl-PL" sz="3200" b="1" dirty="0">
                <a:latin typeface="Monotype Corsiva" panose="03010101010201010101" pitchFamily="66" charset="0"/>
              </a:rPr>
              <a:t>Noc Wielkanocna jest nocą nadzwyczajną, kiedy moc zmartwychwstałego Chrystusa pokonuje ostatecznie siły ciemności i śmierci, zapala w sercach wierzących nadzieję i radość.</a:t>
            </a:r>
            <a:r>
              <a:rPr lang="lt-LT" sz="3200" b="1" dirty="0">
                <a:latin typeface="Monotype Corsiva" panose="03010101010201010101" pitchFamily="66" charset="0"/>
              </a:rPr>
              <a:t>“</a:t>
            </a:r>
            <a:r>
              <a:rPr lang="pl-PL" sz="3200" b="1" dirty="0">
                <a:latin typeface="Monotype Corsiva" panose="03010101010201010101" pitchFamily="66" charset="0"/>
              </a:rPr>
              <a:t> </a:t>
            </a:r>
            <a:endParaRPr lang="lt-LT" sz="3200" b="1" dirty="0">
              <a:latin typeface="Monotype Corsiva" panose="03010101010201010101" pitchFamily="66" charset="0"/>
            </a:endParaRPr>
          </a:p>
          <a:p>
            <a:pPr algn="ctr"/>
            <a:endParaRPr lang="lt-LT" sz="3200" b="1" dirty="0">
              <a:latin typeface="Monotype Corsiva" panose="03010101010201010101" pitchFamily="66" charset="0"/>
            </a:endParaRPr>
          </a:p>
          <a:p>
            <a:pPr algn="r"/>
            <a:r>
              <a:rPr lang="lt-LT" sz="3200" b="1" dirty="0" err="1">
                <a:latin typeface="Monotype Corsiva" panose="03010101010201010101" pitchFamily="66" charset="0"/>
              </a:rPr>
              <a:t>Jan</a:t>
            </a:r>
            <a:r>
              <a:rPr lang="lt-LT" sz="3200" b="1" dirty="0">
                <a:latin typeface="Monotype Corsiva" panose="03010101010201010101" pitchFamily="66" charset="0"/>
              </a:rPr>
              <a:t> </a:t>
            </a:r>
            <a:r>
              <a:rPr lang="pl-PL" sz="3200" b="1" dirty="0">
                <a:latin typeface="Monotype Corsiva" panose="03010101010201010101" pitchFamily="66" charset="0"/>
              </a:rPr>
              <a:t>P</a:t>
            </a:r>
            <a:r>
              <a:rPr lang="lt-LT" sz="3200" b="1" dirty="0" err="1">
                <a:latin typeface="Monotype Corsiva" panose="03010101010201010101" pitchFamily="66" charset="0"/>
              </a:rPr>
              <a:t>awe</a:t>
            </a:r>
            <a:r>
              <a:rPr lang="pl-PL" sz="3200" b="1" dirty="0">
                <a:latin typeface="Monotype Corsiva" panose="03010101010201010101" pitchFamily="66" charset="0"/>
              </a:rPr>
              <a:t>ł </a:t>
            </a:r>
            <a:r>
              <a:rPr lang="lt-LT" sz="3200" b="1" dirty="0">
                <a:latin typeface="Monotype Corsiva" panose="03010101010201010101" pitchFamily="66" charset="0"/>
              </a:rPr>
              <a:t>II</a:t>
            </a:r>
          </a:p>
        </p:txBody>
      </p:sp>
      <p:sp>
        <p:nvSpPr>
          <p:cNvPr id="3" name="Stačiakampis 2"/>
          <p:cNvSpPr/>
          <p:nvPr/>
        </p:nvSpPr>
        <p:spPr>
          <a:xfrm>
            <a:off x="7178040" y="331470"/>
            <a:ext cx="3931920" cy="6195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20" y="822961"/>
            <a:ext cx="3389409" cy="51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59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030" y="1527564"/>
            <a:ext cx="3098766" cy="474898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251" y="2121187"/>
            <a:ext cx="4748979" cy="3561734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3804106" y="235974"/>
            <a:ext cx="5141647" cy="10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6600" b="1" dirty="0">
                <a:latin typeface="Segoe Print" panose="02000600000000000000" pitchFamily="2" charset="0"/>
              </a:rPr>
              <a:t>JUSTYNA</a:t>
            </a:r>
          </a:p>
        </p:txBody>
      </p:sp>
      <p:sp>
        <p:nvSpPr>
          <p:cNvPr id="6" name="Stačiakampis 5"/>
          <p:cNvSpPr/>
          <p:nvPr/>
        </p:nvSpPr>
        <p:spPr>
          <a:xfrm>
            <a:off x="3931459" y="1582317"/>
            <a:ext cx="4578360" cy="46942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Wskoczył zając do kurnika,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zebrał jajka do koszyka.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Z nich pisanki zrobił sam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i w ogródku schował nam.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Hopla, hopla, raz i dwa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Skacze zając hopsasa!</a:t>
            </a:r>
          </a:p>
        </p:txBody>
      </p:sp>
    </p:spTree>
    <p:extLst>
      <p:ext uri="{BB962C8B-B14F-4D97-AF65-F5344CB8AC3E}">
        <p14:creationId xmlns:p14="http://schemas.microsoft.com/office/powerpoint/2010/main" val="1877161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6" y="1504335"/>
            <a:ext cx="3794023" cy="505869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76" y="1504335"/>
            <a:ext cx="3773897" cy="5031862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3993986" y="213503"/>
            <a:ext cx="4203290" cy="10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600" b="1" dirty="0">
                <a:latin typeface="Segoe Print" panose="02000600000000000000" pitchFamily="2" charset="0"/>
              </a:rPr>
              <a:t>PAWEŁ</a:t>
            </a:r>
            <a:endParaRPr lang="lt-LT" sz="6600" b="1" dirty="0">
              <a:latin typeface="Segoe Print" panose="02000600000000000000" pitchFamily="2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4120024" y="1885673"/>
            <a:ext cx="3869301" cy="42960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atin typeface="Comic Sans MS" panose="030F0702030302020204" pitchFamily="66" charset="0"/>
              </a:rPr>
              <a:t>Wielkanocny zając 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latin typeface="Comic Sans MS" panose="030F0702030302020204" pitchFamily="66" charset="0"/>
              </a:rPr>
              <a:t>długie uszy ma</a:t>
            </a:r>
            <a:br>
              <a:rPr lang="pl-PL" sz="2000" b="1" dirty="0">
                <a:latin typeface="Comic Sans MS" panose="030F0702030302020204" pitchFamily="66" charset="0"/>
              </a:rPr>
            </a:br>
            <a:r>
              <a:rPr lang="pl-PL" sz="2000" b="1" dirty="0">
                <a:latin typeface="Comic Sans MS" panose="030F0702030302020204" pitchFamily="66" charset="0"/>
              </a:rPr>
              <a:t>Porusza uszkami raz i dwa.</a:t>
            </a:r>
            <a:br>
              <a:rPr lang="pl-PL" sz="2000" b="1" dirty="0">
                <a:latin typeface="Comic Sans MS" panose="030F0702030302020204" pitchFamily="66" charset="0"/>
              </a:rPr>
            </a:br>
            <a:r>
              <a:rPr lang="pl-PL" sz="2000" b="1" dirty="0">
                <a:latin typeface="Comic Sans MS" panose="030F0702030302020204" pitchFamily="66" charset="0"/>
              </a:rPr>
              <a:t>Teraz skacze w koło,</a:t>
            </a:r>
            <a:br>
              <a:rPr lang="pl-PL" sz="2000" b="1" dirty="0">
                <a:latin typeface="Comic Sans MS" panose="030F0702030302020204" pitchFamily="66" charset="0"/>
              </a:rPr>
            </a:br>
            <a:r>
              <a:rPr lang="pl-PL" sz="2000" b="1" dirty="0">
                <a:latin typeface="Comic Sans MS" panose="030F0702030302020204" pitchFamily="66" charset="0"/>
              </a:rPr>
              <a:t>bo w Wielkanoc jest wesoło!</a:t>
            </a:r>
          </a:p>
        </p:txBody>
      </p:sp>
    </p:spTree>
    <p:extLst>
      <p:ext uri="{BB962C8B-B14F-4D97-AF65-F5344CB8AC3E}">
        <p14:creationId xmlns:p14="http://schemas.microsoft.com/office/powerpoint/2010/main" val="859441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2" y="1711919"/>
            <a:ext cx="3542378" cy="472317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32" y="1711919"/>
            <a:ext cx="3542378" cy="4723171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3888104" y="334051"/>
            <a:ext cx="4244217" cy="10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600" b="1" dirty="0">
                <a:latin typeface="Segoe Print" panose="02000600000000000000" pitchFamily="2" charset="0"/>
              </a:rPr>
              <a:t>RAFAŁ</a:t>
            </a:r>
            <a:endParaRPr lang="lt-LT" sz="6600" b="1" dirty="0">
              <a:latin typeface="Segoe Print" panose="02000600000000000000" pitchFamily="2" charset="0"/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3954780" y="1711919"/>
            <a:ext cx="4110866" cy="4762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Zając długie uszy ma,</a:t>
            </a:r>
          </a:p>
          <a:p>
            <a:pPr algn="ctr">
              <a:lnSpc>
                <a:spcPct val="150000"/>
              </a:lnSpc>
            </a:pPr>
            <a:r>
              <a:rPr lang="pl-PL" sz="2400" b="1" dirty="0" err="1">
                <a:latin typeface="Comic Sans MS" panose="030F0702030302020204" pitchFamily="66" charset="0"/>
              </a:rPr>
              <a:t>tra</a:t>
            </a:r>
            <a:r>
              <a:rPr lang="pl-PL" sz="2400" b="1" dirty="0">
                <a:latin typeface="Comic Sans MS" panose="030F0702030302020204" pitchFamily="66" charset="0"/>
              </a:rPr>
              <a:t> la </a:t>
            </a:r>
            <a:r>
              <a:rPr lang="pl-PL" sz="2400" b="1" dirty="0" err="1">
                <a:latin typeface="Comic Sans MS" panose="030F0702030302020204" pitchFamily="66" charset="0"/>
              </a:rPr>
              <a:t>la</a:t>
            </a:r>
            <a:r>
              <a:rPr lang="pl-PL" sz="2400" b="1" dirty="0">
                <a:latin typeface="Comic Sans MS" panose="030F0702030302020204" pitchFamily="66" charset="0"/>
              </a:rPr>
              <a:t>, </a:t>
            </a:r>
            <a:r>
              <a:rPr lang="pl-PL" sz="2400" b="1" dirty="0" err="1">
                <a:latin typeface="Comic Sans MS" panose="030F0702030302020204" pitchFamily="66" charset="0"/>
              </a:rPr>
              <a:t>tra</a:t>
            </a:r>
            <a:r>
              <a:rPr lang="pl-PL" sz="2400" b="1" dirty="0">
                <a:latin typeface="Comic Sans MS" panose="030F0702030302020204" pitchFamily="66" charset="0"/>
              </a:rPr>
              <a:t> la </a:t>
            </a:r>
            <a:r>
              <a:rPr lang="pl-PL" sz="2400" b="1" dirty="0" err="1">
                <a:latin typeface="Comic Sans MS" panose="030F0702030302020204" pitchFamily="66" charset="0"/>
              </a:rPr>
              <a:t>la</a:t>
            </a:r>
            <a:r>
              <a:rPr lang="pl-PL" sz="2400" b="1" dirty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Comic Sans MS" panose="030F0702030302020204" pitchFamily="66" charset="0"/>
              </a:rPr>
              <a:t>Nosek słodki, oczka dwa,</a:t>
            </a:r>
          </a:p>
          <a:p>
            <a:pPr algn="ctr">
              <a:lnSpc>
                <a:spcPct val="150000"/>
              </a:lnSpc>
            </a:pPr>
            <a:r>
              <a:rPr lang="pl-PL" sz="2400" b="1" dirty="0" err="1">
                <a:latin typeface="Comic Sans MS" panose="030F0702030302020204" pitchFamily="66" charset="0"/>
              </a:rPr>
              <a:t>chopsa</a:t>
            </a:r>
            <a:r>
              <a:rPr lang="pl-PL" sz="2400" b="1" dirty="0">
                <a:latin typeface="Comic Sans MS" panose="030F0702030302020204" pitchFamily="66" charset="0"/>
              </a:rPr>
              <a:t>, </a:t>
            </a:r>
            <a:r>
              <a:rPr lang="pl-PL" sz="2400" b="1" dirty="0" err="1">
                <a:latin typeface="Comic Sans MS" panose="030F0702030302020204" pitchFamily="66" charset="0"/>
              </a:rPr>
              <a:t>chopsa</a:t>
            </a:r>
            <a:r>
              <a:rPr lang="pl-PL" sz="2400" b="1" dirty="0">
                <a:latin typeface="Comic Sans MS" panose="030F0702030302020204" pitchFamily="66" charset="0"/>
              </a:rPr>
              <a:t>, </a:t>
            </a:r>
            <a:r>
              <a:rPr lang="pl-PL" sz="2400" b="1" dirty="0" err="1">
                <a:latin typeface="Comic Sans MS" panose="030F0702030302020204" pitchFamily="66" charset="0"/>
              </a:rPr>
              <a:t>sa</a:t>
            </a:r>
            <a:r>
              <a:rPr lang="pl-PL" sz="2400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95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98" y="1764194"/>
            <a:ext cx="3606042" cy="480805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0" y="1805941"/>
            <a:ext cx="3574732" cy="4766309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3373693" y="436921"/>
            <a:ext cx="5368413" cy="10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600" b="1" dirty="0">
                <a:latin typeface="Segoe Print" panose="02000600000000000000" pitchFamily="2" charset="0"/>
              </a:rPr>
              <a:t>MARCIN</a:t>
            </a:r>
            <a:endParaRPr lang="lt-LT" sz="6600" b="1" dirty="0">
              <a:latin typeface="Segoe Print" panose="02000600000000000000" pitchFamily="2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3886200" y="1805941"/>
            <a:ext cx="4343400" cy="476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Wielkanocny raz zajączek</a:t>
            </a:r>
          </a:p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Schował, zamiast dać do rączek,</a:t>
            </a:r>
          </a:p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słodkie jajka i pisanki</a:t>
            </a:r>
          </a:p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oraz inne niespodzianki.</a:t>
            </a:r>
          </a:p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Teraz dzieci ich szukają</a:t>
            </a:r>
          </a:p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i w kąt każdy zaglądają.</a:t>
            </a:r>
          </a:p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Bo Wielkanoc bez jajeczek</a:t>
            </a:r>
          </a:p>
          <a:p>
            <a:pPr algn="ctr"/>
            <a:r>
              <a:rPr lang="pl-PL" sz="2000" b="1" dirty="0">
                <a:latin typeface="Comic Sans MS" panose="030F0702030302020204" pitchFamily="66" charset="0"/>
              </a:rPr>
              <a:t>jest jak tort, co nie ma świeczek.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33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2" y="1817370"/>
            <a:ext cx="3566160" cy="475488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79" y="1786275"/>
            <a:ext cx="3589481" cy="4785975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3832552" y="436921"/>
            <a:ext cx="4438896" cy="10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600" b="1" dirty="0">
                <a:latin typeface="Segoe Print" panose="02000600000000000000" pitchFamily="2" charset="0"/>
              </a:rPr>
              <a:t>DAMIAN</a:t>
            </a:r>
            <a:endParaRPr lang="lt-LT" sz="6600" b="1" dirty="0">
              <a:latin typeface="Segoe Print" panose="02000600000000000000" pitchFamily="2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3982940" y="1823269"/>
            <a:ext cx="4138121" cy="474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Comic Sans MS" panose="030F0702030302020204" pitchFamily="66" charset="0"/>
              </a:rPr>
              <a:t>Był mały zajączek, </a:t>
            </a:r>
          </a:p>
          <a:p>
            <a:pPr algn="ctr"/>
            <a:r>
              <a:rPr lang="pl-PL" sz="2400" b="1" dirty="0">
                <a:latin typeface="Comic Sans MS" panose="030F0702030302020204" pitchFamily="66" charset="0"/>
              </a:rPr>
              <a:t>wielu braci miał,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W dzień biegał po łące, nocą w lesie spał,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Zbudził go baranek: </a:t>
            </a:r>
          </a:p>
          <a:p>
            <a:pPr algn="ctr"/>
            <a:r>
              <a:rPr lang="pl-PL" sz="2400" b="1" dirty="0">
                <a:latin typeface="Comic Sans MS" panose="030F0702030302020204" pitchFamily="66" charset="0"/>
              </a:rPr>
              <a:t>„Czas zajączku wstać,</a:t>
            </a:r>
            <a:br>
              <a:rPr lang="pl-PL" sz="2400" b="1" dirty="0">
                <a:latin typeface="Comic Sans MS" panose="030F0702030302020204" pitchFamily="66" charset="0"/>
              </a:rPr>
            </a:br>
            <a:r>
              <a:rPr lang="pl-PL" sz="2400" b="1" dirty="0">
                <a:latin typeface="Comic Sans MS" panose="030F0702030302020204" pitchFamily="66" charset="0"/>
              </a:rPr>
              <a:t>Dzisiaj jest Wielkanoc, worki z łakociami,</a:t>
            </a:r>
          </a:p>
          <a:p>
            <a:pPr algn="ctr"/>
            <a:r>
              <a:rPr lang="pl-PL" sz="2400" b="1" dirty="0">
                <a:latin typeface="Comic Sans MS" panose="030F0702030302020204" pitchFamily="66" charset="0"/>
              </a:rPr>
              <a:t>musisz dzieciom dać…”</a:t>
            </a:r>
          </a:p>
        </p:txBody>
      </p:sp>
    </p:spTree>
    <p:extLst>
      <p:ext uri="{BB962C8B-B14F-4D97-AF65-F5344CB8AC3E}">
        <p14:creationId xmlns:p14="http://schemas.microsoft.com/office/powerpoint/2010/main" val="1756330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9" y="1046951"/>
            <a:ext cx="3883352" cy="5035194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4890654" y="1046951"/>
            <a:ext cx="6899564" cy="5001490"/>
          </a:xfrm>
          <a:prstGeom prst="rect">
            <a:avLst/>
          </a:prstGeom>
          <a:solidFill>
            <a:schemeClr val="accent6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6" y="1514108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30" y="201930"/>
            <a:ext cx="6617970" cy="6617970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2537460" y="6206490"/>
            <a:ext cx="7383780" cy="6134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7299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as 1"/>
          <p:cNvSpPr/>
          <p:nvPr/>
        </p:nvSpPr>
        <p:spPr>
          <a:xfrm>
            <a:off x="8355330" y="445770"/>
            <a:ext cx="3600450" cy="6023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Arial Black" panose="020B0A04020102020204" pitchFamily="34" charset="0"/>
              </a:rPr>
              <a:t>Święcone jajeczko,</a:t>
            </a:r>
          </a:p>
          <a:p>
            <a:pPr algn="ctr"/>
            <a:r>
              <a:rPr lang="pl-PL" sz="2400" dirty="0">
                <a:latin typeface="Arial Black" panose="020B0A04020102020204" pitchFamily="34" charset="0"/>
              </a:rPr>
              <a:t>śliczna malowanka!</a:t>
            </a:r>
          </a:p>
          <a:p>
            <a:pPr algn="ctr"/>
            <a:r>
              <a:rPr lang="pl-PL" sz="2400" dirty="0">
                <a:latin typeface="Arial Black" panose="020B0A04020102020204" pitchFamily="34" charset="0"/>
              </a:rPr>
              <a:t>Śpiewam sobie, skaczę sobie</a:t>
            </a:r>
          </a:p>
          <a:p>
            <a:pPr algn="ctr"/>
            <a:r>
              <a:rPr lang="pl-PL" sz="2400" dirty="0">
                <a:latin typeface="Arial Black" panose="020B0A04020102020204" pitchFamily="34" charset="0"/>
              </a:rPr>
              <a:t>od samego ranka. </a:t>
            </a:r>
            <a:endParaRPr lang="lt-LT" sz="2400" dirty="0">
              <a:latin typeface="Arial Black" panose="020B0A04020102020204" pitchFamily="34" charset="0"/>
            </a:endParaRP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9" y="445770"/>
            <a:ext cx="1782248" cy="1487874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5" y="2130287"/>
            <a:ext cx="1782248" cy="2073046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9" y="4399977"/>
            <a:ext cx="1782248" cy="2194942"/>
          </a:xfrm>
          <a:prstGeom prst="rect">
            <a:avLst/>
          </a:prstGeom>
        </p:spPr>
      </p:pic>
      <p:sp>
        <p:nvSpPr>
          <p:cNvPr id="12" name="Stačiakampis 11"/>
          <p:cNvSpPr/>
          <p:nvPr/>
        </p:nvSpPr>
        <p:spPr>
          <a:xfrm>
            <a:off x="3006090" y="1691258"/>
            <a:ext cx="5154930" cy="3806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3" name="Paveikslėlis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07" y="2011298"/>
            <a:ext cx="4603496" cy="3166110"/>
          </a:xfrm>
          <a:prstGeom prst="rect">
            <a:avLst/>
          </a:prstGeom>
        </p:spPr>
      </p:pic>
      <p:sp>
        <p:nvSpPr>
          <p:cNvPr id="14" name="Stačiakampis 13"/>
          <p:cNvSpPr/>
          <p:nvPr/>
        </p:nvSpPr>
        <p:spPr>
          <a:xfrm>
            <a:off x="556392" y="447411"/>
            <a:ext cx="371767" cy="548640"/>
          </a:xfrm>
          <a:prstGeom prst="rect">
            <a:avLst/>
          </a:prstGeom>
          <a:solidFill>
            <a:srgbClr val="F8E1A2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</a:rPr>
              <a:t>1</a:t>
            </a:r>
            <a:endParaRPr lang="lt-LT" sz="3200" b="1" dirty="0">
              <a:solidFill>
                <a:schemeClr val="tx1"/>
              </a:solidFill>
            </a:endParaRPr>
          </a:p>
        </p:txBody>
      </p:sp>
      <p:sp>
        <p:nvSpPr>
          <p:cNvPr id="15" name="Stačiakampis 14"/>
          <p:cNvSpPr/>
          <p:nvPr/>
        </p:nvSpPr>
        <p:spPr>
          <a:xfrm>
            <a:off x="556392" y="2098137"/>
            <a:ext cx="371767" cy="548640"/>
          </a:xfrm>
          <a:prstGeom prst="rect">
            <a:avLst/>
          </a:prstGeom>
          <a:solidFill>
            <a:srgbClr val="F8E1A2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</a:rPr>
              <a:t>2</a:t>
            </a:r>
            <a:endParaRPr lang="lt-LT" sz="3200" b="1" dirty="0">
              <a:solidFill>
                <a:schemeClr val="tx1"/>
              </a:solidFill>
            </a:endParaRPr>
          </a:p>
        </p:txBody>
      </p:sp>
      <p:sp>
        <p:nvSpPr>
          <p:cNvPr id="16" name="Stačiakampis 15"/>
          <p:cNvSpPr/>
          <p:nvPr/>
        </p:nvSpPr>
        <p:spPr>
          <a:xfrm>
            <a:off x="547965" y="4399404"/>
            <a:ext cx="371767" cy="548640"/>
          </a:xfrm>
          <a:prstGeom prst="rect">
            <a:avLst/>
          </a:prstGeom>
          <a:solidFill>
            <a:srgbClr val="F8E1A2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</a:rPr>
              <a:t>3</a:t>
            </a:r>
            <a:endParaRPr lang="lt-LT" sz="3200" b="1" dirty="0">
              <a:solidFill>
                <a:schemeClr val="tx1"/>
              </a:solidFill>
            </a:endParaRPr>
          </a:p>
        </p:txBody>
      </p:sp>
      <p:sp>
        <p:nvSpPr>
          <p:cNvPr id="17" name="Stačiakampis 16"/>
          <p:cNvSpPr/>
          <p:nvPr/>
        </p:nvSpPr>
        <p:spPr>
          <a:xfrm>
            <a:off x="3006090" y="1142618"/>
            <a:ext cx="371767" cy="548640"/>
          </a:xfrm>
          <a:prstGeom prst="rect">
            <a:avLst/>
          </a:prstGeom>
          <a:solidFill>
            <a:srgbClr val="F8E1A2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</a:rPr>
              <a:t>4</a:t>
            </a:r>
            <a:endParaRPr lang="lt-LT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2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5349240" y="1520190"/>
            <a:ext cx="6057900" cy="3800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latin typeface="Kristen ITC" panose="03050502040202030202" pitchFamily="66" charset="0"/>
              </a:rPr>
              <a:t>Chodzi po podwórku,</a:t>
            </a:r>
          </a:p>
          <a:p>
            <a:pPr algn="ctr"/>
            <a:r>
              <a:rPr lang="pl-PL" sz="4000" b="1" dirty="0">
                <a:latin typeface="Kristen ITC" panose="03050502040202030202" pitchFamily="66" charset="0"/>
              </a:rPr>
              <a:t>o ziarenka prosi.</a:t>
            </a:r>
          </a:p>
          <a:p>
            <a:pPr algn="ctr"/>
            <a:r>
              <a:rPr lang="pl-PL" sz="4000" b="1" dirty="0">
                <a:latin typeface="Kristen ITC" panose="03050502040202030202" pitchFamily="66" charset="0"/>
              </a:rPr>
              <a:t>Siaduje na grzędzie,</a:t>
            </a:r>
          </a:p>
          <a:p>
            <a:pPr algn="ctr"/>
            <a:r>
              <a:rPr lang="pl-PL" sz="4000" b="1" dirty="0">
                <a:latin typeface="Kristen ITC" panose="03050502040202030202" pitchFamily="66" charset="0"/>
              </a:rPr>
              <a:t>pyszne jajka znosi.</a:t>
            </a:r>
            <a:endParaRPr lang="lt-LT" sz="4000" b="1" dirty="0">
              <a:latin typeface="Kristen ITC" panose="03050502040202030202" pitchFamily="66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778668" y="378618"/>
            <a:ext cx="4560570" cy="6083618"/>
          </a:xfrm>
          <a:prstGeom prst="rect">
            <a:avLst/>
          </a:prstGeom>
          <a:solidFill>
            <a:srgbClr val="92D050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003" y="1434464"/>
            <a:ext cx="5295900" cy="39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3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548640" y="325120"/>
            <a:ext cx="5977890" cy="6269990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"</a:t>
            </a:r>
            <a:r>
              <a:rPr lang="pl-PL" sz="3200" b="1" dirty="0" err="1">
                <a:latin typeface="MV Boli" panose="02000500030200090000" pitchFamily="2" charset="0"/>
                <a:cs typeface="MV Boli" panose="02000500030200090000" pitchFamily="2" charset="0"/>
              </a:rPr>
              <a:t>Kurczeczki</a:t>
            </a:r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! </a:t>
            </a:r>
            <a:r>
              <a:rPr lang="pl-PL" sz="3200" b="1" dirty="0" err="1">
                <a:latin typeface="MV Boli" panose="02000500030200090000" pitchFamily="2" charset="0"/>
                <a:cs typeface="MV Boli" panose="02000500030200090000" pitchFamily="2" charset="0"/>
              </a:rPr>
              <a:t>Kurczeczki</a:t>
            </a:r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!</a:t>
            </a:r>
          </a:p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Gdzie się rozbiegacie?</a:t>
            </a:r>
          </a:p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Wszystkie zakąteczki</a:t>
            </a:r>
          </a:p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Bez matki zwiedzacie".</a:t>
            </a:r>
          </a:p>
          <a:p>
            <a:pPr algn="ctr"/>
            <a:endParaRPr lang="pl-PL" sz="20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Gdy matkę spostrzegły,</a:t>
            </a:r>
          </a:p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Kurczątka się zbiegły.</a:t>
            </a:r>
          </a:p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Pod skrzydła się skryły</a:t>
            </a:r>
          </a:p>
          <a:p>
            <a:pPr algn="ctr"/>
            <a:r>
              <a:rPr lang="pl-PL" sz="3200" b="1" dirty="0">
                <a:latin typeface="MV Boli" panose="02000500030200090000" pitchFamily="2" charset="0"/>
                <a:cs typeface="MV Boli" panose="02000500030200090000" pitchFamily="2" charset="0"/>
              </a:rPr>
              <a:t>I bezpieczne były. </a:t>
            </a:r>
            <a:endParaRPr lang="lt-LT" sz="32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r"/>
            <a:endParaRPr lang="lt-LT" dirty="0"/>
          </a:p>
          <a:p>
            <a:pPr algn="r"/>
            <a:endParaRPr lang="lt-LT" dirty="0"/>
          </a:p>
          <a:p>
            <a:pPr algn="r"/>
            <a:r>
              <a:rPr lang="lt-LT" b="1" dirty="0" err="1"/>
              <a:t>Stanislaw</a:t>
            </a:r>
            <a:r>
              <a:rPr lang="lt-LT" b="1" dirty="0"/>
              <a:t> J</a:t>
            </a:r>
            <a:r>
              <a:rPr lang="pl-PL" b="1" dirty="0" err="1"/>
              <a:t>achowicz</a:t>
            </a:r>
            <a:endParaRPr lang="lt-LT" b="1" dirty="0"/>
          </a:p>
        </p:txBody>
      </p:sp>
      <p:sp>
        <p:nvSpPr>
          <p:cNvPr id="4" name="Stačiakampis 3"/>
          <p:cNvSpPr/>
          <p:nvPr/>
        </p:nvSpPr>
        <p:spPr>
          <a:xfrm>
            <a:off x="7041832" y="325120"/>
            <a:ext cx="4616768" cy="6269990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b="1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4145" y="1325563"/>
            <a:ext cx="5692140" cy="42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5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1118" y="3851914"/>
            <a:ext cx="2880360" cy="216027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898" y="3491868"/>
            <a:ext cx="2016896" cy="288036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63" y="422910"/>
            <a:ext cx="2134986" cy="284607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205" y="822603"/>
            <a:ext cx="2846072" cy="204668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072" y="3864772"/>
            <a:ext cx="2846070" cy="2134553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073" y="778669"/>
            <a:ext cx="2846071" cy="2134554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27" y="422910"/>
            <a:ext cx="4700289" cy="59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1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52" y="1082418"/>
            <a:ext cx="3932928" cy="459841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4" y="239619"/>
            <a:ext cx="2188789" cy="326980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2" y="3566159"/>
            <a:ext cx="2201871" cy="3120543"/>
          </a:xfrm>
          <a:prstGeom prst="rect">
            <a:avLst/>
          </a:prstGeom>
        </p:spPr>
      </p:pic>
      <p:sp>
        <p:nvSpPr>
          <p:cNvPr id="9" name="Stačiakampis 8"/>
          <p:cNvSpPr/>
          <p:nvPr/>
        </p:nvSpPr>
        <p:spPr>
          <a:xfrm>
            <a:off x="6583680" y="217170"/>
            <a:ext cx="5349240" cy="1017422"/>
          </a:xfrm>
          <a:prstGeom prst="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latin typeface="Harrington" panose="04040505050A02020702" pitchFamily="82" charset="0"/>
              </a:rPr>
              <a:t>Kurczak, zając i </a:t>
            </a:r>
            <a:r>
              <a:rPr lang="pl-PL" sz="2000" b="1" dirty="0" err="1">
                <a:latin typeface="Harrington" panose="04040505050A02020702" pitchFamily="82" charset="0"/>
              </a:rPr>
              <a:t>pisank</a:t>
            </a:r>
            <a:r>
              <a:rPr lang="lt-LT" sz="2000" b="1" dirty="0">
                <a:latin typeface="Harrington" panose="04040505050A02020702" pitchFamily="82" charset="0"/>
              </a:rPr>
              <a:t>i</a:t>
            </a:r>
            <a:r>
              <a:rPr lang="pl-PL" sz="2000" b="1" dirty="0">
                <a:latin typeface="Harrington" panose="04040505050A02020702" pitchFamily="82" charset="0"/>
              </a:rPr>
              <a:t> – </a:t>
            </a:r>
            <a:r>
              <a:rPr lang="lt-LT" sz="2000" b="1" dirty="0">
                <a:latin typeface="Harrington" panose="04040505050A02020702" pitchFamily="82" charset="0"/>
              </a:rPr>
              <a:t>to </a:t>
            </a:r>
            <a:r>
              <a:rPr lang="pl-PL" sz="2000" b="1" dirty="0">
                <a:latin typeface="Harrington" panose="04040505050A02020702" pitchFamily="82" charset="0"/>
              </a:rPr>
              <a:t>świąteczne niespodzianki..</a:t>
            </a:r>
            <a:endParaRPr lang="lt-LT" sz="2000" b="1" dirty="0">
              <a:latin typeface="Harrington" panose="04040505050A02020702" pitchFamily="82" charset="0"/>
            </a:endParaRPr>
          </a:p>
        </p:txBody>
      </p:sp>
      <p:sp>
        <p:nvSpPr>
          <p:cNvPr id="10" name="Stačiakampis 9"/>
          <p:cNvSpPr/>
          <p:nvPr/>
        </p:nvSpPr>
        <p:spPr>
          <a:xfrm>
            <a:off x="6583680" y="1234592"/>
            <a:ext cx="5349240" cy="5452110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1" name="Paveikslėli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08" y="1526830"/>
            <a:ext cx="4922983" cy="48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5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40" y="204269"/>
            <a:ext cx="2824918" cy="193567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62" y="204269"/>
            <a:ext cx="2869845" cy="201029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09" y="4578403"/>
            <a:ext cx="2869845" cy="196057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60" y="2383300"/>
            <a:ext cx="2824918" cy="195174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6" y="4578403"/>
            <a:ext cx="2870092" cy="195212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43" y="4537326"/>
            <a:ext cx="2839674" cy="1972871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8" y="2383300"/>
            <a:ext cx="2839675" cy="191066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62" y="204269"/>
            <a:ext cx="2839675" cy="1935670"/>
          </a:xfrm>
          <a:prstGeom prst="rect">
            <a:avLst/>
          </a:prstGeom>
        </p:spPr>
      </p:pic>
      <p:sp>
        <p:nvSpPr>
          <p:cNvPr id="10" name="Stačiakampis 9"/>
          <p:cNvSpPr/>
          <p:nvPr/>
        </p:nvSpPr>
        <p:spPr>
          <a:xfrm>
            <a:off x="4366259" y="2425109"/>
            <a:ext cx="3834887" cy="205548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b="1" dirty="0" err="1">
                <a:latin typeface="Comic Sans MS" panose="030F0702030302020204" pitchFamily="66" charset="0"/>
              </a:rPr>
              <a:t>Gdacze</a:t>
            </a:r>
            <a:r>
              <a:rPr lang="pl-PL" b="1" dirty="0">
                <a:latin typeface="Comic Sans MS" panose="030F0702030302020204" pitchFamily="66" charset="0"/>
              </a:rPr>
              <a:t> kura ko </a:t>
            </a:r>
            <a:r>
              <a:rPr lang="pl-PL" b="1" dirty="0" err="1">
                <a:latin typeface="Comic Sans MS" panose="030F0702030302020204" pitchFamily="66" charset="0"/>
              </a:rPr>
              <a:t>ko</a:t>
            </a:r>
            <a:r>
              <a:rPr lang="pl-PL" b="1" dirty="0">
                <a:latin typeface="Comic Sans MS" panose="030F0702030302020204" pitchFamily="66" charset="0"/>
              </a:rPr>
              <a:t> </a:t>
            </a:r>
            <a:r>
              <a:rPr lang="pl-PL" b="1" dirty="0" err="1">
                <a:latin typeface="Comic Sans MS" panose="030F0702030302020204" pitchFamily="66" charset="0"/>
              </a:rPr>
              <a:t>ko</a:t>
            </a:r>
            <a:r>
              <a:rPr lang="pl-PL" b="1" dirty="0">
                <a:latin typeface="Comic Sans MS" panose="030F0702030302020204" pitchFamily="66" charset="0"/>
              </a:rPr>
              <a:t>,</a:t>
            </a:r>
            <a:br>
              <a:rPr lang="pl-PL" b="1" dirty="0">
                <a:latin typeface="Comic Sans MS" panose="030F0702030302020204" pitchFamily="66" charset="0"/>
              </a:rPr>
            </a:br>
            <a:r>
              <a:rPr lang="pl-PL" b="1" dirty="0">
                <a:latin typeface="Comic Sans MS" panose="030F0702030302020204" pitchFamily="66" charset="0"/>
              </a:rPr>
              <a:t>Dziś pisanek zniosę sto!</a:t>
            </a:r>
            <a:br>
              <a:rPr lang="pl-PL" b="1" dirty="0">
                <a:latin typeface="Comic Sans MS" panose="030F0702030302020204" pitchFamily="66" charset="0"/>
              </a:rPr>
            </a:br>
            <a:r>
              <a:rPr lang="pl-PL" b="1" dirty="0">
                <a:latin typeface="Comic Sans MS" panose="030F0702030302020204" pitchFamily="66" charset="0"/>
              </a:rPr>
              <a:t>W kropki, w paski, ciapki złote,</a:t>
            </a:r>
            <a:br>
              <a:rPr lang="pl-PL" b="1" dirty="0">
                <a:latin typeface="Comic Sans MS" panose="030F0702030302020204" pitchFamily="66" charset="0"/>
              </a:rPr>
            </a:br>
            <a:r>
              <a:rPr lang="pl-PL" b="1" dirty="0">
                <a:latin typeface="Comic Sans MS" panose="030F0702030302020204" pitchFamily="66" charset="0"/>
              </a:rPr>
              <a:t>Już się biorę za robotę.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11" name="Paveikslėlis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34" y="2715776"/>
            <a:ext cx="1288073" cy="1286787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66" y="530660"/>
            <a:ext cx="1153973" cy="1153973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04" y="5164102"/>
            <a:ext cx="876135" cy="1236698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6648" y="2907425"/>
            <a:ext cx="851212" cy="903491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48" y="626487"/>
            <a:ext cx="1165860" cy="1165860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8" y="5052261"/>
            <a:ext cx="1224032" cy="12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790">
            <a:off x="201877" y="263382"/>
            <a:ext cx="2757799" cy="210901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18" y="162155"/>
            <a:ext cx="2992895" cy="217477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683">
            <a:off x="1519994" y="2226470"/>
            <a:ext cx="2893966" cy="210901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63" y="4361618"/>
            <a:ext cx="2839455" cy="209911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733">
            <a:off x="9402442" y="259598"/>
            <a:ext cx="2673611" cy="220928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0">
            <a:off x="186748" y="4387216"/>
            <a:ext cx="3038727" cy="221674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53" y="127077"/>
            <a:ext cx="2770853" cy="197326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189">
            <a:off x="4492487" y="2160889"/>
            <a:ext cx="2702214" cy="2174772"/>
          </a:xfrm>
          <a:prstGeom prst="rect">
            <a:avLst/>
          </a:prstGeom>
        </p:spPr>
      </p:pic>
      <p:sp>
        <p:nvSpPr>
          <p:cNvPr id="10" name="Stačiakampis 9"/>
          <p:cNvSpPr/>
          <p:nvPr/>
        </p:nvSpPr>
        <p:spPr>
          <a:xfrm>
            <a:off x="7402154" y="2757167"/>
            <a:ext cx="4439326" cy="3958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8E1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latin typeface="Chiller" panose="04020404031007020602" pitchFamily="82" charset="0"/>
              </a:rPr>
              <a:t>Do zajączka przyszła kurka:</a:t>
            </a:r>
          </a:p>
          <a:p>
            <a:pPr algn="ctr"/>
            <a:r>
              <a:rPr lang="pl-PL" sz="3600" b="1" dirty="0">
                <a:latin typeface="Chiller" panose="04020404031007020602" pitchFamily="82" charset="0"/>
              </a:rPr>
              <a:t>– Ko, ko, ko, ko – zagdakała.</a:t>
            </a:r>
          </a:p>
          <a:p>
            <a:pPr algn="ctr"/>
            <a:r>
              <a:rPr lang="pl-PL" sz="3600" b="1" dirty="0">
                <a:latin typeface="Chiller" panose="04020404031007020602" pitchFamily="82" charset="0"/>
              </a:rPr>
              <a:t>– Z koszem jajek na pisanki</a:t>
            </a:r>
          </a:p>
          <a:p>
            <a:pPr algn="ctr"/>
            <a:r>
              <a:rPr lang="pl-PL" sz="3600" b="1" dirty="0">
                <a:latin typeface="Chiller" panose="04020404031007020602" pitchFamily="82" charset="0"/>
              </a:rPr>
              <a:t>Mama-kwoka mnie przysłała.</a:t>
            </a:r>
            <a:endParaRPr lang="lt-LT" sz="3600" b="1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678543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708</Words>
  <Application>Microsoft Office PowerPoint</Application>
  <PresentationFormat>Plačiaekranė</PresentationFormat>
  <Paragraphs>122</Paragraphs>
  <Slides>26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Chiller</vt:lpstr>
      <vt:lpstr>Comic Sans MS</vt:lpstr>
      <vt:lpstr>Harrington</vt:lpstr>
      <vt:lpstr>High Tower Text</vt:lpstr>
      <vt:lpstr>Jokerman</vt:lpstr>
      <vt:lpstr>Kristen ITC</vt:lpstr>
      <vt:lpstr>Lucida Sans Unicode</vt:lpstr>
      <vt:lpstr>Monotype Corsiva</vt:lpstr>
      <vt:lpstr>MV Boli</vt:lpstr>
      <vt:lpstr>Segoe Print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„Užkerėtos Velykos“</dc:title>
  <dc:creator>Windows User</dc:creator>
  <cp:lastModifiedBy>JOLANTA GRIŠKEVIČĖ</cp:lastModifiedBy>
  <cp:revision>36</cp:revision>
  <dcterms:created xsi:type="dcterms:W3CDTF">2025-04-03T10:18:24Z</dcterms:created>
  <dcterms:modified xsi:type="dcterms:W3CDTF">2025-04-18T05:59:22Z</dcterms:modified>
</cp:coreProperties>
</file>