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2" r:id="rId10"/>
    <p:sldId id="266" r:id="rId11"/>
    <p:sldId id="268" r:id="rId12"/>
    <p:sldId id="267" r:id="rId13"/>
    <p:sldId id="269" r:id="rId14"/>
    <p:sldId id="270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AEB599-606A-41FF-9AC9-2E58AF6B4FBC}" v="5" dt="2025-04-05T09:23:18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4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92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19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77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7148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80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7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9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1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6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70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34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83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11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BE2B8-21C7-4201-ABD3-8ACF5116CFA2}" type="datetimeFigureOut">
              <a:rPr lang="en-US" smtClean="0"/>
              <a:t>2025-04-05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C0B5FA-F47A-41AC-A127-CC0485D0E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6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EAEE9-0104-6C6E-5DE1-506BA8843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81" r="41700" b="493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70F312-474E-27F1-6029-8A59AA69B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496110"/>
            <a:ext cx="4105081" cy="4581728"/>
          </a:xfrm>
        </p:spPr>
        <p:txBody>
          <a:bodyPr>
            <a:noAutofit/>
          </a:bodyPr>
          <a:lstStyle/>
          <a:p>
            <a:pPr marL="0" marR="0" algn="ctr">
              <a:lnSpc>
                <a:spcPct val="90000"/>
              </a:lnSpc>
              <a:spcAft>
                <a:spcPts val="800"/>
              </a:spcAft>
            </a:pPr>
            <a:br>
              <a:rPr lang="en-US" sz="36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</a:br>
            <a:br>
              <a:rPr lang="en-US" sz="3600" b="1" kern="100" dirty="0"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</a:br>
            <a:br>
              <a:rPr lang="en-US" sz="3600" b="1" kern="100" dirty="0"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</a:br>
            <a:br>
              <a:rPr lang="en-US" sz="3600" b="1" kern="100" dirty="0"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</a:br>
            <a:r>
              <a:rPr lang="en-US" sz="36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"Tracing the Past: </a:t>
            </a:r>
            <a:br>
              <a:rPr lang="en-US" sz="36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</a:br>
            <a:r>
              <a:rPr lang="en-US" sz="36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The Hidden Meanings of the Names – </a:t>
            </a:r>
            <a:br>
              <a:rPr lang="en-US" sz="36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</a:br>
            <a:r>
              <a:rPr lang="en-US" sz="36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Baltic, Lithuania, and Vilnius"</a:t>
            </a:r>
            <a:br>
              <a:rPr lang="en-US" sz="36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</a:br>
            <a:endParaRPr lang="en-US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1E6AD9-50DE-9EB1-EA86-8701A2EED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7295" y="4980561"/>
            <a:ext cx="3881336" cy="1673157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Karolina Korsak,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Adrian Kre</a:t>
            </a:r>
            <a:r>
              <a:rPr lang="lt-LT" sz="2000" b="1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č</a:t>
            </a:r>
          </a:p>
          <a:p>
            <a:r>
              <a:rPr lang="lt-LT" sz="2000" b="1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Vilnius </a:t>
            </a:r>
            <a:r>
              <a:rPr lang="lt-LT" sz="2000" b="1" dirty="0" err="1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John</a:t>
            </a:r>
            <a:r>
              <a:rPr lang="lt-LT" sz="2000" b="1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lt-LT" sz="2000" b="1" dirty="0" err="1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Paul</a:t>
            </a:r>
            <a:r>
              <a:rPr lang="lt-LT" sz="2000" b="1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II </a:t>
            </a:r>
            <a:r>
              <a:rPr lang="lt-LT" sz="2000" b="1" dirty="0" err="1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progymnasium</a:t>
            </a:r>
            <a:endParaRPr lang="lt-LT" sz="2000" b="1" dirty="0">
              <a:solidFill>
                <a:schemeClr val="accent2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075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FC9ABF-28FD-C82E-4058-D214F23E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893013"/>
            <a:ext cx="8288035" cy="118677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Lithuania -  from the proto-Lithuanian river names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9E44BC-9373-5A9F-0CC2-201F701FFC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1083" r="12550" b="6134"/>
          <a:stretch/>
        </p:blipFill>
        <p:spPr>
          <a:xfrm>
            <a:off x="4091530" y="1244783"/>
            <a:ext cx="5384046" cy="31765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59DFC6-258C-3739-EE12-C0E5A56D4F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31270" y="984834"/>
            <a:ext cx="2495206" cy="342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2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51F7-083F-F427-0850-B0A1B42A5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Lithuania (river) → Lithuanians (people) → Lithuania (land)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A9BE36-588D-7BC2-2346-801720B39B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4" y="2481943"/>
            <a:ext cx="4334962" cy="334266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5AFADF6-05DF-93DF-8A7E-BFFB540DEC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7009" y="2160588"/>
            <a:ext cx="352968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5559-48A9-BB82-A83B-0A8F789F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80417"/>
            <a:ext cx="8596668" cy="1320800"/>
          </a:xfrm>
        </p:spPr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Lithuania from the Baltic-Slavic “</a:t>
            </a:r>
            <a:r>
              <a:rPr lang="en-US" b="1" dirty="0" err="1">
                <a:latin typeface="Cavolini" panose="03000502040302020204" pitchFamily="66" charset="0"/>
                <a:cs typeface="Cavolini" panose="03000502040302020204" pitchFamily="66" charset="0"/>
              </a:rPr>
              <a:t>lēi</a:t>
            </a: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” (spill)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24F89E-8D53-63B0-ABAE-E29BBD4C86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1056" y="2137349"/>
            <a:ext cx="2010949" cy="369829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D57914-DFE3-7AAF-73BE-07179AF214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73568" y="2137348"/>
            <a:ext cx="5561252" cy="2891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A699F6-F65B-145D-0C38-8CDB327D26E4}"/>
              </a:ext>
            </a:extLst>
          </p:cNvPr>
          <p:cNvSpPr txBox="1"/>
          <p:nvPr/>
        </p:nvSpPr>
        <p:spPr>
          <a:xfrm>
            <a:off x="5194570" y="5189315"/>
            <a:ext cx="407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River </a:t>
            </a:r>
            <a:r>
              <a:rPr lang="en-US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Lietavà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</a:rPr>
              <a:t> or </a:t>
            </a:r>
            <a:r>
              <a:rPr lang="en-US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Lietáuka</a:t>
            </a:r>
            <a:r>
              <a:rPr lang="en-US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 in </a:t>
            </a:r>
            <a:r>
              <a:rPr lang="en-US" b="0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Jonava</a:t>
            </a:r>
            <a:r>
              <a:rPr lang="en-US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 District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616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EDEF76-A790-E632-90DF-954C5FEF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Lithuania - from “lyti”, “lietus”?</a:t>
            </a: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Cartoon child with her hands up&#10;&#10;AI-generated content may be incorrect.">
            <a:extLst>
              <a:ext uri="{FF2B5EF4-FFF2-40B4-BE49-F238E27FC236}">
                <a16:creationId xmlns:a16="http://schemas.microsoft.com/office/drawing/2014/main" id="{614EE37E-1809-64F0-3E42-D1C5036B3A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091" t="6166" b="15136"/>
          <a:stretch/>
        </p:blipFill>
        <p:spPr>
          <a:xfrm>
            <a:off x="888604" y="1803045"/>
            <a:ext cx="3765692" cy="32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30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DBE6D-F364-FA76-2017-C18943D2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6895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Vilnius – as a multi-cultural </a:t>
            </a:r>
            <a:r>
              <a:rPr lang="en-US" b="1" dirty="0" err="1">
                <a:latin typeface="Cavolini" panose="03000502040302020204" pitchFamily="66" charset="0"/>
                <a:cs typeface="Cavolini" panose="03000502040302020204" pitchFamily="66" charset="0"/>
              </a:rPr>
              <a:t>centre</a:t>
            </a:r>
            <a:endParaRPr 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8E2168-30A6-23C0-28AF-68FF954932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5294" y="1930400"/>
            <a:ext cx="2462704" cy="388143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5747F6-20D9-848E-64FF-0C258FFF1F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37071" y="2240353"/>
            <a:ext cx="6257134" cy="32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4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A1CC1-AB8F-118A-1C84-DCAF147B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Vilnius – as</a:t>
            </a:r>
            <a:r>
              <a:rPr lang="it-IT" b="1" dirty="0">
                <a:latin typeface="Cavolini" panose="03000502040302020204" pitchFamily="66" charset="0"/>
                <a:cs typeface="Cavolini" panose="03000502040302020204" pitchFamily="66" charset="0"/>
              </a:rPr>
              <a:t> "civitate nostra regia Vilna dicta"</a:t>
            </a: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 in Gediminas` letters, 1323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EBCF78-B00F-4C4D-8FAE-C575BBAA6A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4531" y="2373672"/>
            <a:ext cx="2484284" cy="240801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2B5EBF-7E42-6D79-CF1D-B8C1FA728B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447" r="3922" b="16054"/>
          <a:stretch/>
        </p:blipFill>
        <p:spPr>
          <a:xfrm>
            <a:off x="3268493" y="2373672"/>
            <a:ext cx="6342434" cy="3031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47C9AB-B521-BA3C-987F-022F7664C9A1}"/>
              </a:ext>
            </a:extLst>
          </p:cNvPr>
          <p:cNvSpPr txBox="1"/>
          <p:nvPr/>
        </p:nvSpPr>
        <p:spPr>
          <a:xfrm>
            <a:off x="404530" y="4980562"/>
            <a:ext cx="262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Gediminas, Grand Duke of Lithuania</a:t>
            </a:r>
          </a:p>
        </p:txBody>
      </p:sp>
    </p:spTree>
    <p:extLst>
      <p:ext uri="{BB962C8B-B14F-4D97-AF65-F5344CB8AC3E}">
        <p14:creationId xmlns:p14="http://schemas.microsoft.com/office/powerpoint/2010/main" val="161036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7B105-70B0-4FDF-DBF6-D62BF4B3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Vilnius - from the </a:t>
            </a:r>
            <a:r>
              <a:rPr lang="en-US" b="1" dirty="0" err="1">
                <a:latin typeface="Cavolini" panose="03000502040302020204" pitchFamily="66" charset="0"/>
                <a:cs typeface="Cavolini" panose="03000502040302020204" pitchFamily="66" charset="0"/>
              </a:rPr>
              <a:t>Vilnia</a:t>
            </a: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 River, or “</a:t>
            </a:r>
            <a:r>
              <a:rPr lang="en-US" b="1" dirty="0" err="1">
                <a:latin typeface="Cavolini" panose="03000502040302020204" pitchFamily="66" charset="0"/>
                <a:cs typeface="Cavolini" panose="03000502040302020204" pitchFamily="66" charset="0"/>
              </a:rPr>
              <a:t>vinyti</a:t>
            </a: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” (to wave)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5E97A3-8EE0-424A-5AAB-BAAB175C32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724" t="18997" r="11035" b="32622"/>
          <a:stretch/>
        </p:blipFill>
        <p:spPr>
          <a:xfrm>
            <a:off x="1031024" y="2037677"/>
            <a:ext cx="7315307" cy="3842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536A7F-27F1-8E2C-B0CA-3575F84C7ED1}"/>
              </a:ext>
            </a:extLst>
          </p:cNvPr>
          <p:cNvSpPr txBox="1"/>
          <p:nvPr/>
        </p:nvSpPr>
        <p:spPr>
          <a:xfrm>
            <a:off x="1449422" y="6063734"/>
            <a:ext cx="750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River </a:t>
            </a:r>
            <a:r>
              <a:rPr lang="en-US" b="1" dirty="0" err="1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Vilnia</a:t>
            </a:r>
            <a:r>
              <a:rPr lang="en-US" b="1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1861</a:t>
            </a:r>
          </a:p>
        </p:txBody>
      </p:sp>
    </p:spTree>
    <p:extLst>
      <p:ext uri="{BB962C8B-B14F-4D97-AF65-F5344CB8AC3E}">
        <p14:creationId xmlns:p14="http://schemas.microsoft.com/office/powerpoint/2010/main" val="163606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64DB7-1F78-A96E-7A40-B19F1B3C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Vilnius – in M. Dauk</a:t>
            </a:r>
            <a:r>
              <a:rPr lang="lt-LT" b="1" dirty="0" err="1">
                <a:latin typeface="Cavolini" panose="03000502040302020204" pitchFamily="66" charset="0"/>
                <a:cs typeface="Cavolini" panose="03000502040302020204" pitchFamily="66" charset="0"/>
              </a:rPr>
              <a:t>ša`s</a:t>
            </a:r>
            <a:r>
              <a:rPr lang="lt-LT" b="1" dirty="0">
                <a:latin typeface="Cavolini" panose="03000502040302020204" pitchFamily="66" charset="0"/>
                <a:cs typeface="Cavolini" panose="03000502040302020204" pitchFamily="66" charset="0"/>
              </a:rPr>
              <a:t> „</a:t>
            </a:r>
            <a:r>
              <a:rPr lang="lt-LT" b="1" dirty="0" err="1">
                <a:latin typeface="Cavolini" panose="03000502040302020204" pitchFamily="66" charset="0"/>
                <a:cs typeface="Cavolini" panose="03000502040302020204" pitchFamily="66" charset="0"/>
              </a:rPr>
              <a:t>Katekizma</a:t>
            </a:r>
            <a:r>
              <a:rPr lang="lt-LT" b="1" dirty="0">
                <a:latin typeface="Cavolini" panose="03000502040302020204" pitchFamily="66" charset="0"/>
                <a:cs typeface="Cavolini" panose="03000502040302020204" pitchFamily="66" charset="0"/>
              </a:rPr>
              <a:t>“, 1595</a:t>
            </a:r>
            <a:endParaRPr 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3BFF4A-E716-AF0A-BB7B-A6DA773CFB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400" t="2451" b="7316"/>
          <a:stretch/>
        </p:blipFill>
        <p:spPr>
          <a:xfrm>
            <a:off x="6096000" y="1537745"/>
            <a:ext cx="3138658" cy="4436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928F89-3BE0-0C69-B386-2006CBF09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22" y="2392589"/>
            <a:ext cx="5436381" cy="2694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3DE755-65A6-1083-3DCB-7D2F22A61A0B}"/>
              </a:ext>
            </a:extLst>
          </p:cNvPr>
          <p:cNvSpPr txBox="1"/>
          <p:nvPr/>
        </p:nvSpPr>
        <p:spPr>
          <a:xfrm>
            <a:off x="1061545" y="5328745"/>
            <a:ext cx="4109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Vilnius, XVII c. </a:t>
            </a:r>
          </a:p>
        </p:txBody>
      </p:sp>
    </p:spTree>
    <p:extLst>
      <p:ext uri="{BB962C8B-B14F-4D97-AF65-F5344CB8AC3E}">
        <p14:creationId xmlns:p14="http://schemas.microsoft.com/office/powerpoint/2010/main" val="132438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814D28-4DF6-1D37-DCFC-1B3A0263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6" y="609599"/>
            <a:ext cx="2720894" cy="27330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lt-LT" b="1" dirty="0" err="1">
                <a:latin typeface="Cavolini" panose="03000502040302020204" pitchFamily="66" charset="0"/>
                <a:cs typeface="Cavolini" panose="03000502040302020204" pitchFamily="66" charset="0"/>
              </a:rPr>
              <a:t>Thank</a:t>
            </a:r>
            <a:r>
              <a:rPr lang="lt-LT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b="1" noProof="0" dirty="0"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lt-LT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b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lt-LT" b="1" dirty="0" err="1">
                <a:latin typeface="Cavolini" panose="03000502040302020204" pitchFamily="66" charset="0"/>
                <a:cs typeface="Cavolini" panose="03000502040302020204" pitchFamily="66" charset="0"/>
              </a:rPr>
              <a:t>for</a:t>
            </a:r>
            <a:r>
              <a:rPr lang="lt-LT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lt-LT" b="1" dirty="0" err="1">
                <a:latin typeface="Cavolini" panose="03000502040302020204" pitchFamily="66" charset="0"/>
                <a:cs typeface="Cavolini" panose="03000502040302020204" pitchFamily="66" charset="0"/>
              </a:rPr>
              <a:t>your</a:t>
            </a:r>
            <a:r>
              <a:rPr lang="lt-LT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lt-LT" b="1" dirty="0" err="1">
                <a:latin typeface="Cavolini" panose="03000502040302020204" pitchFamily="66" charset="0"/>
                <a:cs typeface="Cavolini" panose="03000502040302020204" pitchFamily="66" charset="0"/>
              </a:rPr>
              <a:t>attention</a:t>
            </a: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648259-EE82-D749-17B4-2CDE1A741E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8612" y="3029744"/>
            <a:ext cx="2720894" cy="273304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37579F-6550-A184-42C0-3AB656FBEE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81760" y="810489"/>
            <a:ext cx="3705027" cy="556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5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7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E301E6-3212-3C96-BFF5-767919BC6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Baltic - XIX c.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BADF79-8A70-C3F2-FBFA-DC140606C9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2" b="3719"/>
          <a:stretch/>
        </p:blipFill>
        <p:spPr>
          <a:xfrm>
            <a:off x="4870470" y="1230265"/>
            <a:ext cx="4029717" cy="272564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BE3013-A71F-F372-83A9-B22F64CE4D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80" r="2" b="2"/>
          <a:stretch/>
        </p:blipFill>
        <p:spPr>
          <a:xfrm>
            <a:off x="555750" y="1230694"/>
            <a:ext cx="4029717" cy="272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0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E8BA0D-7630-8F79-C432-F8EBAB38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lang="lt-LT" b="1" dirty="0" err="1">
                <a:latin typeface="Cavolini" panose="03000502040302020204" pitchFamily="66" charset="0"/>
                <a:cs typeface="Cavolini" panose="03000502040302020204" pitchFamily="66" charset="0"/>
              </a:rPr>
              <a:t>altic</a:t>
            </a: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 – 98 AD</a:t>
            </a:r>
          </a:p>
        </p:txBody>
      </p:sp>
      <p:pic>
        <p:nvPicPr>
          <p:cNvPr id="5" name="Content Placeholder 4" descr="A book cover with a statue of a person&#10;&#10;AI-generated content may be incorrect.">
            <a:extLst>
              <a:ext uri="{FF2B5EF4-FFF2-40B4-BE49-F238E27FC236}">
                <a16:creationId xmlns:a16="http://schemas.microsoft.com/office/drawing/2014/main" id="{777407E7-6BDE-DF81-54A5-B25CDDDFAE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7371" b="18203"/>
          <a:stretch/>
        </p:blipFill>
        <p:spPr>
          <a:xfrm>
            <a:off x="985965" y="1230262"/>
            <a:ext cx="4029717" cy="2725653"/>
          </a:xfrm>
          <a:prstGeom prst="rect">
            <a:avLst/>
          </a:prstGeom>
        </p:spPr>
      </p:pic>
      <p:pic>
        <p:nvPicPr>
          <p:cNvPr id="6" name="Content Placeholder 5" descr="A map of different colors with black text&#10;&#10;AI-generated content may be incorrect.">
            <a:extLst>
              <a:ext uri="{FF2B5EF4-FFF2-40B4-BE49-F238E27FC236}">
                <a16:creationId xmlns:a16="http://schemas.microsoft.com/office/drawing/2014/main" id="{C1AA789B-6249-37CF-A0AA-EC0BB69775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3042" r="2" b="2"/>
          <a:stretch/>
        </p:blipFill>
        <p:spPr>
          <a:xfrm>
            <a:off x="5244284" y="1230478"/>
            <a:ext cx="4029717" cy="272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8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E755B4-63A8-C4F3-93F1-A18418C6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Baltic – 1 c. AD</a:t>
            </a:r>
          </a:p>
        </p:txBody>
      </p:sp>
      <p:pic>
        <p:nvPicPr>
          <p:cNvPr id="5" name="Content Placeholder 4" descr="A book cover with a picture of a landscape&#10;&#10;AI-generated content may be incorrect.">
            <a:extLst>
              <a:ext uri="{FF2B5EF4-FFF2-40B4-BE49-F238E27FC236}">
                <a16:creationId xmlns:a16="http://schemas.microsoft.com/office/drawing/2014/main" id="{DC516653-AD3B-3B4E-BC19-36D5251598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1148" r="1" b="36409"/>
          <a:stretch/>
        </p:blipFill>
        <p:spPr>
          <a:xfrm>
            <a:off x="985965" y="1230260"/>
            <a:ext cx="4029717" cy="2725658"/>
          </a:xfrm>
          <a:prstGeom prst="rect">
            <a:avLst/>
          </a:prstGeom>
        </p:spPr>
      </p:pic>
      <p:pic>
        <p:nvPicPr>
          <p:cNvPr id="9" name="Content Placeholder 8" descr="A map of europe with black lines&#10;&#10;AI-generated content may be incorrect.">
            <a:extLst>
              <a:ext uri="{FF2B5EF4-FFF2-40B4-BE49-F238E27FC236}">
                <a16:creationId xmlns:a16="http://schemas.microsoft.com/office/drawing/2014/main" id="{971A6F91-D4BF-03F4-5CAB-2A1C963D58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4264" r="-3" b="10284"/>
          <a:stretch/>
        </p:blipFill>
        <p:spPr>
          <a:xfrm>
            <a:off x="5244284" y="1230498"/>
            <a:ext cx="4029717" cy="272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17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D89688-3743-CE9F-48C5-FE8C52339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Baltic – “balteus”(belt)</a:t>
            </a:r>
          </a:p>
        </p:txBody>
      </p:sp>
      <p:pic>
        <p:nvPicPr>
          <p:cNvPr id="5" name="Content Placeholder 4" descr="A book cover with text&#10;&#10;AI-generated content may be incorrect.">
            <a:extLst>
              <a:ext uri="{FF2B5EF4-FFF2-40B4-BE49-F238E27FC236}">
                <a16:creationId xmlns:a16="http://schemas.microsoft.com/office/drawing/2014/main" id="{DD72C9CF-C400-C10B-DA6F-BD3B25AD71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4036" b="31837"/>
          <a:stretch/>
        </p:blipFill>
        <p:spPr>
          <a:xfrm>
            <a:off x="985965" y="1230489"/>
            <a:ext cx="4029717" cy="2725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3948A-AEA1-5DBE-E580-C829BD67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284" y="1042592"/>
            <a:ext cx="4029717" cy="31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56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C7B6A7-9A43-0A06-DCBE-6C1E654E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5307149"/>
            <a:ext cx="8288035" cy="10840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Baltic – “bhel-”(white, fair)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E35D25-D2D7-334A-DF74-B7D0A82E40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320"/>
          <a:stretch/>
        </p:blipFill>
        <p:spPr>
          <a:xfrm>
            <a:off x="5543476" y="1401463"/>
            <a:ext cx="4029717" cy="29734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CD3B54-DEC2-4227-D3ED-BD06DAA197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3259" r="2" b="8900"/>
          <a:stretch/>
        </p:blipFill>
        <p:spPr>
          <a:xfrm>
            <a:off x="903094" y="1550851"/>
            <a:ext cx="4266847" cy="2886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BD538-8E94-2AFE-4CE4-0565D58B747B}"/>
              </a:ext>
            </a:extLst>
          </p:cNvPr>
          <p:cNvSpPr txBox="1"/>
          <p:nvPr/>
        </p:nvSpPr>
        <p:spPr>
          <a:xfrm>
            <a:off x="1322963" y="4436900"/>
            <a:ext cx="354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solidFill>
                  <a:schemeClr val="accent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According to Polish linguists</a:t>
            </a:r>
          </a:p>
        </p:txBody>
      </p:sp>
    </p:spTree>
    <p:extLst>
      <p:ext uri="{BB962C8B-B14F-4D97-AF65-F5344CB8AC3E}">
        <p14:creationId xmlns:p14="http://schemas.microsoft.com/office/powerpoint/2010/main" val="328208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F15E28-4C27-7E47-2C5A-2E025B74F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Baltic –”a praying woman”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A9BB83-5E0F-7B56-33FD-A27E941287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44499" y="563596"/>
            <a:ext cx="3642357" cy="364235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DF69CE-8186-FD28-FD88-FA8A605147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96864" y="552659"/>
            <a:ext cx="2437067" cy="36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8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5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6" name="Isosceles Triangle 115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7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8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9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6324A2-A59F-8323-8B55-02C215A0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Lithuania – as </a:t>
            </a:r>
            <a:r>
              <a:rPr lang="en-US" b="1" dirty="0" err="1">
                <a:latin typeface="Cavolini" panose="03000502040302020204" pitchFamily="66" charset="0"/>
                <a:cs typeface="Cavolini" panose="03000502040302020204" pitchFamily="66" charset="0"/>
              </a:rPr>
              <a:t>Lituae</a:t>
            </a: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 (Slav)</a:t>
            </a:r>
            <a:b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in “</a:t>
            </a:r>
            <a:r>
              <a:rPr lang="en-US" b="1" dirty="0" err="1">
                <a:latin typeface="Cavolini" panose="03000502040302020204" pitchFamily="66" charset="0"/>
                <a:cs typeface="Cavolini" panose="03000502040302020204" pitchFamily="66" charset="0"/>
              </a:rPr>
              <a:t>Quedlinburg</a:t>
            </a: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 Annals”, 1009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1D749D-B43D-AD25-4999-3065B04D4D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59" r="-1" b="3439"/>
          <a:stretch/>
        </p:blipFill>
        <p:spPr>
          <a:xfrm>
            <a:off x="985966" y="1565843"/>
            <a:ext cx="3533582" cy="2390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ACD95-1E40-77A3-087A-0F62ADA13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487" y="1465725"/>
            <a:ext cx="4912646" cy="259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5DA096-24DC-75C4-EEBA-94D82838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98" y="4984350"/>
            <a:ext cx="8431406" cy="102513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Lietuva – from the Dnepr River territory, 3-4</a:t>
            </a:r>
            <a:r>
              <a:rPr lang="en-US" b="1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th</a:t>
            </a:r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 c.</a:t>
            </a:r>
            <a:r>
              <a:rPr lang="en-US" b="1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endParaRPr 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F1AD05-A9E2-8044-85B5-DFF1D65C85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01788" y="934221"/>
            <a:ext cx="2492926" cy="37804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8F4C95-17EC-8411-5FA7-B0E8E833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74" y="848520"/>
            <a:ext cx="5021175" cy="38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231</TotalTime>
  <Words>223</Words>
  <Application>Microsoft Office PowerPoint</Application>
  <PresentationFormat>Widescreen</PresentationFormat>
  <Paragraphs>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Cavolini</vt:lpstr>
      <vt:lpstr>Trebuchet MS</vt:lpstr>
      <vt:lpstr>Wingdings 3</vt:lpstr>
      <vt:lpstr>Facet</vt:lpstr>
      <vt:lpstr>    "Tracing the Past:  The Hidden Meanings of the Names –  Baltic, Lithuania, and Vilnius" </vt:lpstr>
      <vt:lpstr>Baltic - XIX c.</vt:lpstr>
      <vt:lpstr>Baltic – 98 AD</vt:lpstr>
      <vt:lpstr>Baltic – 1 c. AD</vt:lpstr>
      <vt:lpstr>Baltic – “balteus”(belt)</vt:lpstr>
      <vt:lpstr>Baltic – “bhel-”(white, fair)</vt:lpstr>
      <vt:lpstr>Baltic –”a praying woman”</vt:lpstr>
      <vt:lpstr>Lithuania – as Lituae (Slav) in “Quedlinburg Annals”, 1009</vt:lpstr>
      <vt:lpstr>Lietuva – from the Dnepr River territory, 3-4th c.   </vt:lpstr>
      <vt:lpstr>Lithuania -  from the proto-Lithuanian river names </vt:lpstr>
      <vt:lpstr>Lithuania (river) → Lithuanians (people) → Lithuania (land)</vt:lpstr>
      <vt:lpstr>Lithuania from the Baltic-Slavic “lēi” (spill)</vt:lpstr>
      <vt:lpstr>Lithuania - from “lyti”, “lietus”?</vt:lpstr>
      <vt:lpstr>Vilnius – as a multi-cultural centre</vt:lpstr>
      <vt:lpstr>Vilnius – as "civitate nostra regia Vilna dicta" in Gediminas` letters, 1323</vt:lpstr>
      <vt:lpstr>Vilnius - from the Vilnia River, or “vinyti” (to wave) </vt:lpstr>
      <vt:lpstr>Vilnius – in M. Daukša`s „Katekizma“, 1595</vt:lpstr>
      <vt:lpstr>Thank you 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Irena Tacickaja</dc:creator>
  <cp:lastModifiedBy>Irena Tacickaja</cp:lastModifiedBy>
  <cp:revision>2</cp:revision>
  <dcterms:created xsi:type="dcterms:W3CDTF">2025-04-05T05:38:19Z</dcterms:created>
  <dcterms:modified xsi:type="dcterms:W3CDTF">2025-04-05T09:35:39Z</dcterms:modified>
</cp:coreProperties>
</file>