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6" r:id="rId2"/>
    <p:sldId id="263" r:id="rId3"/>
    <p:sldId id="265" r:id="rId4"/>
    <p:sldId id="267" r:id="rId5"/>
    <p:sldId id="266" r:id="rId6"/>
    <p:sldId id="268" r:id="rId7"/>
    <p:sldId id="271" r:id="rId8"/>
    <p:sldId id="270" r:id="rId9"/>
    <p:sldId id="258" r:id="rId10"/>
    <p:sldId id="269" r:id="rId11"/>
    <p:sldId id="272" r:id="rId12"/>
    <p:sldId id="262" r:id="rId13"/>
    <p:sldId id="273" r:id="rId14"/>
    <p:sldId id="275" r:id="rId15"/>
    <p:sldId id="261" r:id="rId16"/>
    <p:sldId id="27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E821-7F42-48EE-8E40-1B4CDEFC89B9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4E90-4701-45E4-893F-06ADAD80289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329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E821-7F42-48EE-8E40-1B4CDEFC89B9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4E90-4701-45E4-893F-06ADAD802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984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E821-7F42-48EE-8E40-1B4CDEFC89B9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4E90-4701-45E4-893F-06ADAD802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3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E821-7F42-48EE-8E40-1B4CDEFC89B9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4E90-4701-45E4-893F-06ADAD802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257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E821-7F42-48EE-8E40-1B4CDEFC89B9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4E90-4701-45E4-893F-06ADAD80289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2747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E821-7F42-48EE-8E40-1B4CDEFC89B9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4E90-4701-45E4-893F-06ADAD802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30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E821-7F42-48EE-8E40-1B4CDEFC89B9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4E90-4701-45E4-893F-06ADAD802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5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E821-7F42-48EE-8E40-1B4CDEFC89B9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4E90-4701-45E4-893F-06ADAD802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96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E821-7F42-48EE-8E40-1B4CDEFC89B9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4E90-4701-45E4-893F-06ADAD802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8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84E821-7F42-48EE-8E40-1B4CDEFC89B9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914E90-4701-45E4-893F-06ADAD802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04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E821-7F42-48EE-8E40-1B4CDEFC89B9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14E90-4701-45E4-893F-06ADAD802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266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284E821-7F42-48EE-8E40-1B4CDEFC89B9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B914E90-4701-45E4-893F-06ADAD80289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32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programmes/articles/5wlKRnCq2xQY5VY7qYPLBRH/7-fun-facts-that-will-surprise-you-about-the-tower-of-london" TargetMode="External"/><Relationship Id="rId2" Type="http://schemas.openxmlformats.org/officeDocument/2006/relationships/hyperlink" Target="https://www.google.com/url?sa=t&amp;source=web&amp;rct=j&amp;opi=89978449&amp;url=https://www.bbc.co.uk/programmes/articles/5wlKRnCq2xQY5VY7qYPLBRH/7-fun-facts-that-will-surprise-you-about-the-tower-of-london&amp;ved=2ahUKEwidnLr82sCMAxUxFRAIHSvNHBYQFnoECDAQAQ&amp;usg=AOvVaw2iu42u3OZfMdQMRjNwi3Sn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britannica.com/topic/Tower-of-London" TargetMode="External"/><Relationship Id="rId4" Type="http://schemas.openxmlformats.org/officeDocument/2006/relationships/hyperlink" Target="https://www.come-to-london.com/exploring-the-tower-of-london-unraveling-history-mysteries-s62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source=web&amp;rct=j&amp;opi=89978449&amp;url=https://aggressivedog.com/2023/10/28/the-elephant-in-the-tower/&amp;ved=2ahUKEwjdj8iO7cCMAxWsQVUIHXBAFOAQFnoECBIQAQ&amp;usg=AOvVaw3syuJgxHGeRJXQyoSdsh4U" TargetMode="External"/><Relationship Id="rId2" Type="http://schemas.openxmlformats.org/officeDocument/2006/relationships/hyperlink" Target="https://www.hrp.org.uk/tower-of-london/history-and-stories/tower-of-london-prison/#gs.lf6db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hrp.org.uk/tower-of-london/history-and-stories/the-story-of-the-tower-of-london/#gs.lfb0vr" TargetMode="External"/><Relationship Id="rId5" Type="http://schemas.openxmlformats.org/officeDocument/2006/relationships/hyperlink" Target="https://www.google.com/url?sa=t&amp;source=web&amp;rct=j&amp;opi=89978449&amp;url=https://www.hrp.org.uk/tower-of-london/history-and-stories/the-story-of-the-tower-of-london/&amp;ved=2ahUKEwiDvOyi_8CMAxV2IhAIHTJ0PTYQFnoECBUQAQ&amp;usg=AOvVaw1rL6iyTNOWMch0PxRaOtUG" TargetMode="External"/><Relationship Id="rId4" Type="http://schemas.openxmlformats.org/officeDocument/2006/relationships/hyperlink" Target="https://aggressivedog.com/2023/10/28/the-elephant-in-the-tower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8FA5A1-1AE9-438C-84E4-24964AFB3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40080"/>
            <a:ext cx="3659246" cy="2926080"/>
          </a:xfrm>
        </p:spPr>
        <p:txBody>
          <a:bodyPr>
            <a:normAutofit/>
          </a:bodyPr>
          <a:lstStyle/>
          <a:p>
            <a:r>
              <a:rPr lang="en-US" sz="41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Mysteries and Majesty of the Tower of London</a:t>
            </a:r>
            <a:endParaRPr lang="en-US" sz="4100" b="1">
              <a:solidFill>
                <a:srgbClr val="FFFF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C707F-E63C-CFDF-E08A-62DDAD814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532243"/>
            <a:ext cx="3659246" cy="1341782"/>
          </a:xfrm>
        </p:spPr>
        <p:txBody>
          <a:bodyPr>
            <a:normAutofit/>
          </a:bodyPr>
          <a:lstStyle/>
          <a:p>
            <a:pPr algn="r"/>
            <a:r>
              <a:rPr lang="en-US" sz="15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Daniel </a:t>
            </a:r>
            <a:r>
              <a:rPr lang="en-US" sz="1500" b="1" dirty="0" err="1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Petkevi</a:t>
            </a:r>
            <a:r>
              <a:rPr lang="lt-LT" sz="15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č</a:t>
            </a:r>
            <a:r>
              <a:rPr lang="en-US" sz="15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</a:t>
            </a:r>
          </a:p>
          <a:p>
            <a:pPr algn="r"/>
            <a:r>
              <a:rPr lang="en-US" sz="15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Robert </a:t>
            </a:r>
            <a:r>
              <a:rPr lang="en-US" sz="1500" b="1" dirty="0" err="1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Petkevi</a:t>
            </a:r>
            <a:r>
              <a:rPr lang="lt-LT" sz="15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č</a:t>
            </a:r>
            <a:endParaRPr lang="en-US" sz="1500" b="1" dirty="0">
              <a:solidFill>
                <a:srgbClr val="FFFF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sz="15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Vilnius John Paul II </a:t>
            </a:r>
            <a:r>
              <a:rPr lang="en-US" sz="1500" b="1" dirty="0" err="1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progymnasium</a:t>
            </a:r>
            <a:endParaRPr lang="en-US" sz="1500" b="1" dirty="0">
              <a:solidFill>
                <a:srgbClr val="FFFF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8" name="Picture 27" descr="A castle with many towers and towers with Tower of London in the background&#10;&#10;AI-generated content may be incorrect.">
            <a:extLst>
              <a:ext uri="{FF2B5EF4-FFF2-40B4-BE49-F238E27FC236}">
                <a16:creationId xmlns:a16="http://schemas.microsoft.com/office/drawing/2014/main" id="{92C4BE71-84D3-B000-06AE-DBC43A7C50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37" r="16154" b="-1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84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868E-3CB0-0105-D2D4-A14A2B22D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T</a:t>
            </a:r>
            <a:r>
              <a:rPr lang="en-US" b="1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he Home of Royal Jewels</a:t>
            </a:r>
            <a:endParaRPr 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A6065-078A-CE8A-DEF7-CE741FFDD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3025302"/>
            <a:ext cx="4937760" cy="2542812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en-US" sz="20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stunning Cullinan I, or the Star of Africa, the largest cut diamond in the world.</a:t>
            </a:r>
          </a:p>
          <a:p>
            <a:pPr lvl="1"/>
            <a:endParaRPr lang="en-US" sz="18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lvl="1"/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48A63E1-364C-33FF-52BD-D21B4FD465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9847" y="1967257"/>
            <a:ext cx="5315828" cy="406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6133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B68BF-D475-FF8F-1E2C-B4AAA29B2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936" y="286603"/>
            <a:ext cx="10474744" cy="1450757"/>
          </a:xfrm>
        </p:spPr>
        <p:txBody>
          <a:bodyPr/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Yeoman Warders, or Beefeaters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996B52-C452-7DA1-5E02-BDC9E028AC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9541" y="1994740"/>
            <a:ext cx="5494540" cy="3874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9100A-CC20-022E-ACA1-765F136B57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sz="2000" b="1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Got their name due to their large size and the beef they were given;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Used to be elite soldiers;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N</a:t>
            </a:r>
            <a:r>
              <a:rPr lang="en-US" sz="2000" b="1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ow act as tour guides; historians, and caretakers of the Tower’s famous ravens;</a:t>
            </a:r>
            <a:endParaRPr lang="en-US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93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D4316-9C2A-C000-4E07-AD32D4A7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81358" cy="1450757"/>
          </a:xfrm>
        </p:spPr>
        <p:txBody>
          <a:bodyPr/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Yeoman Warders, or Beefeaters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E14119-E954-4BC8-12B1-D70F0E8C10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3458" y="2033081"/>
            <a:ext cx="6149716" cy="3954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C202FF-9628-CFB1-AF51-A010C2D29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6714" y="2577830"/>
            <a:ext cx="4608965" cy="2655652"/>
          </a:xfrm>
        </p:spPr>
        <p:txBody>
          <a:bodyPr>
            <a:normAutofit/>
          </a:bodyPr>
          <a:lstStyle/>
          <a:p>
            <a:pPr lvl="2">
              <a:lnSpc>
                <a:spcPct val="150000"/>
              </a:lnSpc>
            </a:pPr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Six ravens are kept to </a:t>
            </a:r>
            <a:r>
              <a:rPr lang="en-US" sz="2000" b="1" i="0" dirty="0">
                <a:solidFill>
                  <a:srgbClr val="4D5156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guarantee the safety of the kingdom;</a:t>
            </a:r>
            <a:endParaRPr lang="en-US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lvl="2">
              <a:lnSpc>
                <a:spcPct val="150000"/>
              </a:lnSpc>
            </a:pPr>
            <a:r>
              <a:rPr lang="en-US" sz="2000" b="1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the Royal Observatory moved to Greenwich.</a:t>
            </a:r>
            <a:endParaRPr lang="en-US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4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45632-499F-F219-CA09-AD3630EA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Haunted by the Ghosts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A9819C-060E-6DD5-7695-B2E74D65B4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7550"/>
          <a:stretch/>
        </p:blipFill>
        <p:spPr>
          <a:xfrm>
            <a:off x="412305" y="1984443"/>
            <a:ext cx="6571060" cy="3998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4F8CD-C096-AF95-7232-51D34E5B7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0373" y="1845735"/>
            <a:ext cx="4435813" cy="4302146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sz="2000" b="1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Anne Boleyn -</a:t>
            </a:r>
            <a:r>
              <a:rPr lang="en-US" sz="2000" b="1" dirty="0">
                <a:solidFill>
                  <a:srgbClr val="202122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the </a:t>
            </a:r>
            <a:r>
              <a:rPr lang="en-US" sz="2000" b="1" u="none" strike="noStrike" dirty="0">
                <a:solidFill>
                  <a:schemeClr val="accent3">
                    <a:lumMod val="50000"/>
                  </a:schemeClr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second wife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 </a:t>
            </a:r>
            <a:r>
              <a:rPr lang="en-US" sz="2000" b="1" dirty="0">
                <a:solidFill>
                  <a:srgbClr val="202122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of King 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Henry VIII</a:t>
            </a:r>
            <a:r>
              <a:rPr lang="en-US" sz="2000" b="1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;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Arbella Stuart, the cousin of Elizabeth I;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the 'Princes in the Tower’ - </a:t>
            </a:r>
            <a:r>
              <a:rPr lang="en-US" sz="2000" b="1" dirty="0">
                <a:solidFill>
                  <a:srgbClr val="202122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Edward IV`s sons Princes Edward and Richard</a:t>
            </a:r>
            <a:r>
              <a:rPr lang="en-US" sz="2000" b="1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;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A huge bear.</a:t>
            </a:r>
          </a:p>
        </p:txBody>
      </p:sp>
    </p:spTree>
    <p:extLst>
      <p:ext uri="{BB962C8B-B14F-4D97-AF65-F5344CB8AC3E}">
        <p14:creationId xmlns:p14="http://schemas.microsoft.com/office/powerpoint/2010/main" val="6143815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74515-C47D-E579-128B-C646CD788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4593"/>
            <a:ext cx="3659246" cy="49651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34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</a:t>
            </a:r>
            <a:r>
              <a:rPr lang="en-US" sz="3400" b="1" dirty="0">
                <a:solidFill>
                  <a:srgbClr val="FFFFFF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ehind its thick stone walls lie centuries of secrets, just waiting to be uncovered…</a:t>
            </a:r>
            <a:br>
              <a:rPr lang="en-US" sz="3400" dirty="0">
                <a:solidFill>
                  <a:srgbClr val="FFFFFF"/>
                </a:solidFill>
                <a:effectLst/>
              </a:rPr>
            </a:br>
            <a:endParaRPr lang="en-US" sz="34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A castle with lights on the side of the water&#10;&#10;AI-generated content may be incorrect.">
            <a:extLst>
              <a:ext uri="{FF2B5EF4-FFF2-40B4-BE49-F238E27FC236}">
                <a16:creationId xmlns:a16="http://schemas.microsoft.com/office/drawing/2014/main" id="{C2083095-AAA0-9C67-6A10-C03477F623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31" r="14860" b="-1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95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1F726-76FD-0996-DFC1-4C732E96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References: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EEEBB-3773-5F12-BAB2-C2FBD55A2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936" y="1527243"/>
            <a:ext cx="11147898" cy="446207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2900" b="1" dirty="0">
              <a:solidFill>
                <a:schemeClr val="accent3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900" b="1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7 fun facts that will surprise you about The Tower of London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[</a:t>
            </a:r>
            <a:r>
              <a:rPr lang="en-GB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interaktyvus</a:t>
            </a: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]. [</a:t>
            </a:r>
            <a:r>
              <a:rPr lang="en-GB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žiūrėta</a:t>
            </a: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2025 </a:t>
            </a:r>
            <a:r>
              <a:rPr lang="en-GB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baland</a:t>
            </a:r>
            <a:r>
              <a:rPr lang="lt-LT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žio</a:t>
            </a:r>
            <a:r>
              <a:rPr lang="lt-LT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</a:t>
            </a: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5 d.]. </a:t>
            </a:r>
            <a:r>
              <a:rPr lang="en-GB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Prieiga</a:t>
            </a: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per </a:t>
            </a:r>
            <a:r>
              <a:rPr lang="en-GB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internetą</a:t>
            </a: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:</a:t>
            </a:r>
            <a:endParaRPr lang="en-US" sz="2900" b="1" dirty="0">
              <a:solidFill>
                <a:schemeClr val="accent3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900" b="1" u="sng" kern="100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&lt;https://www.bbc.co.uk/programmes/articles/5wlKRnCq2xQY5VY7qYPLBRH/7-fun-facts-that-will-surprise-you-about-the-tower-of-London</a:t>
            </a:r>
            <a:r>
              <a:rPr lang="en-US" sz="2900" b="1" u="sng" kern="100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&gt;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9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2. </a:t>
            </a:r>
            <a:r>
              <a:rPr lang="en-GB" sz="29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Exploring the Tower of London: </a:t>
            </a:r>
            <a:r>
              <a:rPr lang="en-GB" sz="2900" b="1" kern="100" dirty="0" err="1">
                <a:solidFill>
                  <a:schemeClr val="accent3">
                    <a:lumMod val="50000"/>
                  </a:schemeClr>
                </a:solidFill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Unraveling</a:t>
            </a:r>
            <a:r>
              <a:rPr lang="en-GB" sz="29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History &amp; Mysteries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[</a:t>
            </a:r>
            <a:r>
              <a:rPr lang="en-GB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interaktyvus</a:t>
            </a: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]. [</a:t>
            </a:r>
            <a:r>
              <a:rPr lang="en-GB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žiūrėta</a:t>
            </a: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2025 </a:t>
            </a:r>
            <a:r>
              <a:rPr lang="en-GB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baland</a:t>
            </a:r>
            <a:r>
              <a:rPr lang="lt-LT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žio</a:t>
            </a:r>
            <a:r>
              <a:rPr lang="lt-LT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</a:t>
            </a: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5 d.]. </a:t>
            </a:r>
            <a:r>
              <a:rPr lang="en-GB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Prieiga</a:t>
            </a: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per </a:t>
            </a:r>
            <a:r>
              <a:rPr lang="en-GB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internetą</a:t>
            </a: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:</a:t>
            </a:r>
            <a:endParaRPr lang="en-US" sz="2900" b="1" kern="100" dirty="0">
              <a:solidFill>
                <a:schemeClr val="accent3">
                  <a:lumMod val="50000"/>
                </a:schemeClr>
              </a:solidFill>
              <a:latin typeface="Cavolini" panose="03000502040302020204" pitchFamily="66" charset="0"/>
              <a:ea typeface="Aptos" panose="020B0004020202020204" pitchFamily="34" charset="0"/>
              <a:cs typeface="Cavolini" panose="03000502040302020204" pitchFamily="66" charset="0"/>
            </a:endParaRPr>
          </a:p>
          <a:p>
            <a:pPr marL="0" marR="0" lvl="0" indent="0">
              <a:lnSpc>
                <a:spcPct val="110000"/>
              </a:lnSpc>
              <a:buNone/>
            </a:pPr>
            <a:r>
              <a:rPr lang="en-GB" sz="2900" b="1" u="sng" kern="100" dirty="0">
                <a:solidFill>
                  <a:schemeClr val="accent3">
                    <a:lumMod val="50000"/>
                  </a:schemeClr>
                </a:solidFill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&lt;https://www.come-to-london.com/exploring-the-tower-of-london-unraveling-history-mysteries-s623</a:t>
            </a:r>
            <a:r>
              <a:rPr lang="en-GB" sz="2900" b="1" u="sng" kern="100" dirty="0">
                <a:solidFill>
                  <a:schemeClr val="accent3">
                    <a:lumMod val="50000"/>
                  </a:schemeClr>
                </a:solidFill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&gt;</a:t>
            </a:r>
            <a:endParaRPr lang="en-US" sz="2900" b="1" kern="100" dirty="0">
              <a:solidFill>
                <a:schemeClr val="accent3">
                  <a:lumMod val="50000"/>
                </a:schemeClr>
              </a:solidFill>
              <a:effectLst/>
              <a:latin typeface="Cavolini" panose="03000502040302020204" pitchFamily="66" charset="0"/>
              <a:ea typeface="Aptos" panose="020B0004020202020204" pitchFamily="34" charset="0"/>
              <a:cs typeface="Cavolini" panose="03000502040302020204" pitchFamily="66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9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3. Tower of London | History &amp; Facts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[</a:t>
            </a:r>
            <a:r>
              <a:rPr lang="en-GB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interaktyvus</a:t>
            </a: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]. [</a:t>
            </a:r>
            <a:r>
              <a:rPr lang="en-GB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žiūrėta</a:t>
            </a: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2025 </a:t>
            </a:r>
            <a:r>
              <a:rPr lang="en-GB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baland</a:t>
            </a:r>
            <a:r>
              <a:rPr lang="lt-LT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žio</a:t>
            </a:r>
            <a:r>
              <a:rPr lang="lt-LT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</a:t>
            </a: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5 d.]. </a:t>
            </a:r>
            <a:r>
              <a:rPr lang="en-GB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Prieiga</a:t>
            </a: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per </a:t>
            </a:r>
            <a:r>
              <a:rPr lang="en-GB" sz="29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internetą</a:t>
            </a:r>
            <a:r>
              <a:rPr lang="en-GB" sz="29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:</a:t>
            </a:r>
            <a:endParaRPr lang="en-US" sz="2900" b="1" kern="100" dirty="0">
              <a:solidFill>
                <a:schemeClr val="accent3">
                  <a:lumMod val="50000"/>
                </a:schemeClr>
              </a:solidFill>
              <a:effectLst/>
              <a:latin typeface="Cavolini" panose="03000502040302020204" pitchFamily="66" charset="0"/>
              <a:ea typeface="Aptos" panose="020B0004020202020204" pitchFamily="34" charset="0"/>
              <a:cs typeface="Cavolini" panose="03000502040302020204" pitchFamily="66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9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&lt;https://www.britannica.com/topic/Tower-of-London</a:t>
            </a:r>
            <a:r>
              <a:rPr lang="en-US" sz="29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&gt;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latin typeface="Cavolini" panose="03000502040302020204" pitchFamily="66" charset="0"/>
              <a:cs typeface="Cavolini" panose="03000502040302020204" pitchFamily="66" charset="0"/>
              <a:hlinkClick r:id="rId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700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15608-8B48-2F11-A32D-01FB8F9A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References: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06E98-F2D9-5E60-00F2-52D605E7E1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3583" y="1845734"/>
            <a:ext cx="10212096" cy="402336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kern="100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4. The Tower of London prison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[</a:t>
            </a:r>
            <a:r>
              <a:rPr lang="en-GB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interaktyvus</a:t>
            </a: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]. [</a:t>
            </a:r>
            <a:r>
              <a:rPr lang="en-GB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žiūrėta</a:t>
            </a: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2025 </a:t>
            </a:r>
            <a:r>
              <a:rPr lang="en-GB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baland</a:t>
            </a:r>
            <a:r>
              <a:rPr lang="lt-LT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žio</a:t>
            </a:r>
            <a:r>
              <a:rPr lang="lt-LT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</a:t>
            </a: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5 d.]. </a:t>
            </a:r>
            <a:r>
              <a:rPr lang="en-GB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Prieiga</a:t>
            </a: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per </a:t>
            </a:r>
            <a:r>
              <a:rPr lang="en-GB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internetą</a:t>
            </a: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:</a:t>
            </a:r>
            <a:endParaRPr lang="en-US" sz="2400" b="1" kern="100" dirty="0">
              <a:solidFill>
                <a:schemeClr val="accent3">
                  <a:lumMod val="50000"/>
                </a:schemeClr>
              </a:solidFill>
              <a:latin typeface="Cavolini" panose="03000502040302020204" pitchFamily="66" charset="0"/>
              <a:ea typeface="Aptos" panose="020B0004020202020204" pitchFamily="34" charset="0"/>
              <a:cs typeface="Cavolini" panose="03000502040302020204" pitchFamily="66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kern="100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&lt;https://www.hrp.org.uk/tower-of-london/history-and-stories/tower-of-london-prison/#gs.lf6dbs</a:t>
            </a:r>
            <a:r>
              <a:rPr lang="en-US" sz="2400" b="1" kern="100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5.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Elephant in the Tower - Aggressive Dog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[</a:t>
            </a:r>
            <a:r>
              <a:rPr lang="en-GB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interaktyvus</a:t>
            </a: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]. [</a:t>
            </a:r>
            <a:r>
              <a:rPr lang="en-GB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žiūrėta</a:t>
            </a: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2025 </a:t>
            </a:r>
            <a:r>
              <a:rPr lang="en-GB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baland</a:t>
            </a:r>
            <a:r>
              <a:rPr lang="lt-LT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žio</a:t>
            </a:r>
            <a:r>
              <a:rPr lang="lt-LT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</a:t>
            </a: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5 d.]. </a:t>
            </a:r>
            <a:r>
              <a:rPr lang="en-GB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Prieiga</a:t>
            </a: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per </a:t>
            </a:r>
            <a:r>
              <a:rPr lang="en-GB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internetą</a:t>
            </a: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: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&lt;https://aggressivedog.com/2023/10/28/the-elephant-in-the-tower/</a:t>
            </a:r>
            <a:r>
              <a:rPr lang="en-US" sz="24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kern="100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6.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story of the Tower of London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[</a:t>
            </a:r>
            <a:r>
              <a:rPr lang="en-GB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interaktyvus</a:t>
            </a: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]. [</a:t>
            </a:r>
            <a:r>
              <a:rPr lang="en-GB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žiūrėta</a:t>
            </a: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2025 </a:t>
            </a:r>
            <a:r>
              <a:rPr lang="en-GB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baland</a:t>
            </a:r>
            <a:r>
              <a:rPr lang="lt-LT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žio</a:t>
            </a:r>
            <a:r>
              <a:rPr lang="lt-LT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</a:t>
            </a: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5 d.]. </a:t>
            </a:r>
            <a:r>
              <a:rPr lang="en-GB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Prieiga</a:t>
            </a: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 per </a:t>
            </a:r>
            <a:r>
              <a:rPr lang="en-GB" sz="2400" b="1" kern="100" dirty="0" err="1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internetą</a:t>
            </a:r>
            <a:r>
              <a:rPr lang="en-GB" sz="24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: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kern="100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&lt;https://www.hrp.org.uk/tower-of-london/history-and-stories/the-story-of-the-tower-of-london/#gs.lfb0vr</a:t>
            </a:r>
            <a:r>
              <a:rPr lang="en-US" sz="2400" b="1" kern="100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&gt;</a:t>
            </a:r>
          </a:p>
          <a:p>
            <a:pPr marL="0" indent="0">
              <a:buNone/>
            </a:pPr>
            <a:endParaRPr lang="en-US" sz="2000" kern="100" dirty="0">
              <a:solidFill>
                <a:schemeClr val="accent3">
                  <a:lumMod val="50000"/>
                </a:schemeClr>
              </a:solidFill>
              <a:effectLst/>
              <a:latin typeface="Cavolini" panose="03000502040302020204" pitchFamily="66" charset="0"/>
              <a:ea typeface="Aptos" panose="020B0004020202020204" pitchFamily="34" charset="0"/>
              <a:cs typeface="Cavolini" panose="0300050204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9537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one hallways">
            <a:extLst>
              <a:ext uri="{FF2B5EF4-FFF2-40B4-BE49-F238E27FC236}">
                <a16:creationId xmlns:a16="http://schemas.microsoft.com/office/drawing/2014/main" id="{39EE4BD4-A634-8838-930D-0039CEFBA8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17" r="27415" b="-1"/>
          <a:stretch/>
        </p:blipFill>
        <p:spPr>
          <a:xfrm>
            <a:off x="20" y="10"/>
            <a:ext cx="457895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4C359F3-25B2-4E2B-8713-5583EAF4C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A9562-653D-46E5-CCF6-1A24C1238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140" y="516835"/>
            <a:ext cx="5646906" cy="166650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Table of Contents: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26EB53-A064-438C-B0CD-AC150363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96C83-26D7-A272-6D77-D09AB3CF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206" y="2236304"/>
            <a:ext cx="6339840" cy="3652667"/>
          </a:xfrm>
        </p:spPr>
        <p:txBody>
          <a:bodyPr>
            <a:normAutofit/>
          </a:bodyPr>
          <a:lstStyle/>
          <a:p>
            <a:pPr marL="944118" lvl="3" indent="-285750">
              <a:lnSpc>
                <a:spcPct val="150000"/>
              </a:lnSpc>
            </a:pPr>
            <a:r>
              <a:rPr lang="en-US" sz="20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Royal Fortress</a:t>
            </a:r>
          </a:p>
          <a:p>
            <a:pPr marL="944118" lvl="3" indent="-285750">
              <a:lnSpc>
                <a:spcPct val="150000"/>
              </a:lnSpc>
            </a:pPr>
            <a:r>
              <a:rPr lang="en-US" sz="20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State Prison</a:t>
            </a:r>
          </a:p>
          <a:p>
            <a:pPr marL="944118" lvl="3" indent="-285750">
              <a:lnSpc>
                <a:spcPct val="150000"/>
              </a:lnSpc>
            </a:pPr>
            <a:r>
              <a:rPr lang="en-US" sz="20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Royal Menagerie </a:t>
            </a:r>
          </a:p>
          <a:p>
            <a:pPr marL="944118" lvl="3" indent="-285750">
              <a:lnSpc>
                <a:spcPct val="150000"/>
              </a:lnSpc>
            </a:pPr>
            <a:r>
              <a:rPr lang="en-US" sz="20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Home of Royal Jewels</a:t>
            </a:r>
          </a:p>
          <a:p>
            <a:pPr marL="944118" lvl="3" indent="-285750">
              <a:lnSpc>
                <a:spcPct val="150000"/>
              </a:lnSpc>
            </a:pPr>
            <a:r>
              <a:rPr lang="en-US" sz="20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Yeoman Warders, or Beefeaters</a:t>
            </a:r>
          </a:p>
          <a:p>
            <a:pPr marL="944118" lvl="3" indent="-285750">
              <a:lnSpc>
                <a:spcPct val="150000"/>
              </a:lnSpc>
            </a:pPr>
            <a:r>
              <a:rPr lang="en-US" sz="20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Haunted by the Ghosts</a:t>
            </a:r>
          </a:p>
          <a:p>
            <a:endParaRPr lang="en-US" sz="1800" dirty="0">
              <a:solidFill>
                <a:srgbClr val="FFFFFF"/>
              </a:solidFill>
            </a:endParaRPr>
          </a:p>
          <a:p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21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FC1F9-FAD7-E455-87DF-6FEF683C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Royal </a:t>
            </a:r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sz="4800" b="1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ortress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977BF-705B-F304-FA2A-8D3DDC644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3387" y="2421653"/>
            <a:ext cx="5441652" cy="3376031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Built by William the Conqueror in 1068;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aimed </a:t>
            </a:r>
            <a:r>
              <a:rPr lang="en-US" sz="2400" b="1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to defend and proclaim the royal power of the first Norman King of England;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201168" lvl="1" indent="0">
              <a:buNone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A3E0F64-9BB6-96EB-6120-6AB0DBEE13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6964" y="1836535"/>
            <a:ext cx="3938878" cy="439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24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A00A4-387D-AE85-F33A-E5F4587A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Royal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ortress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8899E-893C-933B-4698-594A52BC3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692958"/>
            <a:ext cx="4158009" cy="2853983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150000"/>
              </a:lnSpc>
            </a:pP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Stone brought from 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France; </a:t>
            </a:r>
          </a:p>
          <a:p>
            <a:pPr lvl="1">
              <a:lnSpc>
                <a:spcPct val="150000"/>
              </a:lnSpc>
            </a:pPr>
            <a:r>
              <a:rPr lang="en-US" sz="2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Labour</a:t>
            </a: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 provided by Englishmen;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Took 20 years to build.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28A469-0A5A-01FB-6903-B25FA8E1D1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32136" y="1969477"/>
            <a:ext cx="5952825" cy="4073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96463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E723D5-6995-E6A5-9E10-D0996EA0F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759" y="634946"/>
            <a:ext cx="10768984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State Prison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AA9AA-AEFD-9344-4EB2-C15460847B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4612" y="2198914"/>
            <a:ext cx="5285129" cy="3670180"/>
          </a:xfrm>
        </p:spPr>
        <p:txBody>
          <a:bodyPr vert="horz" lIns="0" tIns="45720" rIns="0" bIns="45720" rtlCol="0"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sz="2400" b="1" i="0" dirty="0">
                <a:solidFill>
                  <a:srgbClr val="040C28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Used as a state prison during Tudor period (1485-1603);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Elizabeth I, Lady Jane Grey, Sir Walter Raleigh, and Guy Fawkes imprisoned there;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314AE2-D323-2318-8B33-50A1DD2613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0759" y="2151752"/>
            <a:ext cx="5483853" cy="3949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2562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3D381-7300-4B64-CD2B-E5E7FB879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75" y="286603"/>
            <a:ext cx="9968904" cy="1450757"/>
          </a:xfrm>
        </p:spPr>
        <p:txBody>
          <a:bodyPr/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A State Prison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9EA63-5DF3-4A62-B0BC-F6758EC5C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2120631"/>
            <a:ext cx="4937760" cy="3618688"/>
          </a:xfrm>
        </p:spPr>
        <p:txBody>
          <a:bodyPr>
            <a:normAutofit fontScale="92500"/>
          </a:bodyPr>
          <a:lstStyle/>
          <a:p>
            <a:pPr lvl="1">
              <a:lnSpc>
                <a:spcPct val="150000"/>
              </a:lnSpc>
            </a:pP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22 people were executed inside the Tower;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over 100 executions took place outside it on Tower Hill;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“Little Ease” – the scariest prison cell in the Tower. </a:t>
            </a:r>
            <a:endParaRPr lang="en-US" sz="2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33EB57-54EF-64B1-7C8C-09596243E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623" y="1898285"/>
            <a:ext cx="3002346" cy="422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30791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6CD800-C8BF-41B5-983A-3B3D95FA9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36A27B-61AE-4AA1-8BD6-7310E072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1BC4C5-EB16-4C0B-83E6-96A39848C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D029D5-7ACA-2CF2-509D-20A29B4F4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The Royal Menagerie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F3418D-7746-B32F-ED4D-FFFC9CCB57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10" r="30285" b="2"/>
          <a:stretch/>
        </p:blipFill>
        <p:spPr>
          <a:xfrm>
            <a:off x="4082741" y="1905963"/>
            <a:ext cx="2872165" cy="4195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600FF7-4F8C-7486-FDA7-C2C3407936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2490" r="-1" b="-1"/>
          <a:stretch/>
        </p:blipFill>
        <p:spPr>
          <a:xfrm>
            <a:off x="684912" y="1889568"/>
            <a:ext cx="2872165" cy="4195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3BAAD-A266-92B6-DF41-A73462A36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73566" y="2577832"/>
            <a:ext cx="3782114" cy="3291262"/>
          </a:xfrm>
        </p:spPr>
        <p:txBody>
          <a:bodyPr vert="horz" lIns="0" tIns="45720" rIns="0" bIns="45720" rtlCol="0"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Housed the zoo in the 1200s;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Animals given as gifts to kings and queens;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02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DFB58-1AA9-63A5-7D57-2F7F04DB6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The Royal Menagerie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BAC39-F935-90B4-7C6A-D92FBF395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97694" y="2168549"/>
            <a:ext cx="2857985" cy="3700546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50000"/>
              </a:lnSpc>
            </a:pPr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During 1780 a fully furnished room with monkeys;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The polar bear taken down to the Thames for fishing.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040AA8-4A43-1465-AD97-B6718C3F2E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7502" t="9864" r="18937" b="4221"/>
          <a:stretch/>
        </p:blipFill>
        <p:spPr>
          <a:xfrm>
            <a:off x="3001442" y="2049774"/>
            <a:ext cx="4755885" cy="3700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360111-A1BD-A696-130A-72479C4C28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159" r="17379" b="7690"/>
          <a:stretch/>
        </p:blipFill>
        <p:spPr>
          <a:xfrm>
            <a:off x="170971" y="2049775"/>
            <a:ext cx="2481143" cy="3700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7277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A6FC-D018-9B07-1275-DB24A3177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The Home of Royal Jewels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560F98E-7839-6095-6D8C-A69BA59D09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8719" y="1969690"/>
            <a:ext cx="5029201" cy="402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3C5EB9F-A711-469F-F2ED-D04EF0C5B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33098" y="2908569"/>
            <a:ext cx="3970183" cy="29605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Houses </a:t>
            </a:r>
          </a:p>
          <a:p>
            <a:pPr lvl="1">
              <a:lnSpc>
                <a:spcPct val="150000"/>
              </a:lnSpc>
            </a:pP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all the crowns and coronation items from the XVII century;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5969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388</TotalTime>
  <Words>622</Words>
  <Application>Microsoft Office PowerPoint</Application>
  <PresentationFormat>Widescreen</PresentationFormat>
  <Paragraphs>71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Cavolini</vt:lpstr>
      <vt:lpstr>Times New Roman</vt:lpstr>
      <vt:lpstr>Retrospect</vt:lpstr>
      <vt:lpstr>The Mysteries and Majesty of the Tower of London</vt:lpstr>
      <vt:lpstr>Table of Contents: </vt:lpstr>
      <vt:lpstr>A Royal Fortress</vt:lpstr>
      <vt:lpstr>A Royal Fortress</vt:lpstr>
      <vt:lpstr>A State Prison</vt:lpstr>
      <vt:lpstr>A State Prison</vt:lpstr>
      <vt:lpstr>The Royal Menagerie </vt:lpstr>
      <vt:lpstr>The Royal Menagerie </vt:lpstr>
      <vt:lpstr>The Home of Royal Jewels</vt:lpstr>
      <vt:lpstr>The Home of Royal Jewels</vt:lpstr>
      <vt:lpstr>Yeoman Warders, or Beefeaters</vt:lpstr>
      <vt:lpstr>Yeoman Warders, or Beefeaters</vt:lpstr>
      <vt:lpstr>Haunted by the Ghosts</vt:lpstr>
      <vt:lpstr>Behind its thick stone walls lie centuries of secrets, just waiting to be uncovered… </vt:lpstr>
      <vt:lpstr>References:</vt:lpstr>
      <vt:lpstr>References: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Irena Tacickaja</dc:creator>
  <cp:lastModifiedBy>Irena Tacickaja</cp:lastModifiedBy>
  <cp:revision>1</cp:revision>
  <dcterms:created xsi:type="dcterms:W3CDTF">2025-04-05T11:05:55Z</dcterms:created>
  <dcterms:modified xsi:type="dcterms:W3CDTF">2025-04-05T17:34:46Z</dcterms:modified>
</cp:coreProperties>
</file>