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9" r:id="rId7"/>
    <p:sldId id="271" r:id="rId8"/>
    <p:sldId id="272" r:id="rId9"/>
    <p:sldId id="273" r:id="rId10"/>
    <p:sldId id="274" r:id="rId11"/>
    <p:sldId id="260" r:id="rId12"/>
    <p:sldId id="270" r:id="rId13"/>
    <p:sldId id="262" r:id="rId14"/>
    <p:sldId id="268" r:id="rId15"/>
  </p:sldIdLst>
  <p:sldSz cx="12192000" cy="6858000"/>
  <p:notesSz cx="6858000" cy="9144000"/>
  <p:defaultTextStyle>
    <a:defPPr rtl="0"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52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298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C18FBF-3FF5-4C16-97CF-AF03740D7AB6}" type="doc">
      <dgm:prSet loTypeId="urn:microsoft.com/office/officeart/2005/8/layout/hList9" loCatId="list" qsTypeId="urn:microsoft.com/office/officeart/2005/8/quickstyle/simple4" qsCatId="simple" csTypeId="urn:microsoft.com/office/officeart/2005/8/colors/accent1_2" csCatId="accent1" phldr="1"/>
      <dgm:spPr/>
      <dgm:t>
        <a:bodyPr rtlCol="0"/>
        <a:lstStyle/>
        <a:p>
          <a:pPr rtl="0"/>
          <a:endParaRPr lang="en-US"/>
        </a:p>
      </dgm:t>
    </dgm:pt>
    <dgm:pt modelId="{0DC7A063-583D-4B0F-88B2-BD54F95D95AF}" type="pres">
      <dgm:prSet presAssocID="{00C18FBF-3FF5-4C16-97CF-AF03740D7AB6}" presName="list" presStyleCnt="0">
        <dgm:presLayoutVars>
          <dgm:dir/>
          <dgm:animLvl val="lvl"/>
        </dgm:presLayoutVars>
      </dgm:prSet>
      <dgm:spPr/>
      <dgm:t>
        <a:bodyPr rtlCol="0"/>
        <a:lstStyle/>
        <a:p>
          <a:pPr rtl="0"/>
          <a:endParaRPr lang="en-US"/>
        </a:p>
      </dgm:t>
    </dgm:pt>
  </dgm:ptLst>
  <dgm:cxnLst>
    <dgm:cxn modelId="{7F3B5912-CE3A-4F69-B6A0-82162798FA63}" type="presOf" srcId="{00C18FBF-3FF5-4C16-97CF-AF03740D7AB6}" destId="{0DC7A063-583D-4B0F-88B2-BD54F95D95AF}" srcOrd="0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1356A68E-F10A-4CC1-B7ED-390813A5726F}" type="datetime1">
              <a:rPr lang="lt-LT" smtClean="0"/>
              <a:t>2025-06-09</a:t>
            </a:fld>
            <a:endParaRPr lang="lt-L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lt-LT" smtClean="0"/>
              <a:pPr algn="r" rtl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6150A2DC-C393-4C32-AC8A-D8FCF89E7839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4" name="3 skaidrės vaizdo vietos rezervavimo ženkla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lt-LT" dirty="0"/>
          </a:p>
        </p:txBody>
      </p:sp>
      <p:sp>
        <p:nvSpPr>
          <p:cNvPr id="5" name="4 pastabų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  <a:endParaRPr lang="lt-LT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0A3C37BE-C303-496D-B5CD-85F2937540FC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70761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lt-LT" smtClean="0"/>
              <a:pPr/>
              <a:t>2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19800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lt-LT" smtClean="0"/>
              <a:pPr/>
              <a:t>3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642780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lt-LT" smtClean="0"/>
              <a:pPr/>
              <a:t>8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85459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lt-LT" smtClean="0"/>
              <a:pPr/>
              <a:t>10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45719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lt-LT" smtClean="0"/>
              <a:pPr/>
              <a:t>11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91654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radinė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tačiakampis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dirty="0"/>
          </a:p>
        </p:txBody>
      </p:sp>
      <p:sp>
        <p:nvSpPr>
          <p:cNvPr id="8" name="7 stačiakampis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dirty="0"/>
          </a:p>
        </p:txBody>
      </p:sp>
      <p:sp>
        <p:nvSpPr>
          <p:cNvPr id="2" name="1 pavadinimas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paantraštė"/>
          <p:cNvSpPr>
            <a:spLocks noGrp="1"/>
          </p:cNvSpPr>
          <p:nvPr>
            <p:ph type="subTitle" idx="1" hasCustomPrompt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</a:t>
            </a:r>
            <a:r>
              <a:rPr lang="lt-LT" dirty="0" err="1" smtClean="0"/>
              <a:t>paantrš</a:t>
            </a:r>
            <a:r>
              <a:rPr lang="lt-LT" dirty="0" smtClean="0"/>
              <a:t>. stilių</a:t>
            </a:r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A7FF70C-7887-4B7D-999B-6106B5732535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  <p:pic>
        <p:nvPicPr>
          <p:cNvPr id="11" name="10 paveikslėlis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o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paveikslėlio vietos rezervavimo ženklas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 hasCustomPrompt="1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462D697-B5B9-4A7F-853C-363B0900EA26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1AC188A-E8CE-4AA8-A889-6475137E70C6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tikalus pavadinimas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 hasCustomPrompt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A066238-58BF-4716-87DF-4C3A4FCA7F0B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  <p:grpSp>
        <p:nvGrpSpPr>
          <p:cNvPr id="7" name="6 grupė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 7 tiesioji jungtis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tiesioji jungtis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FB378F6-9FE7-42BF-A0AB-FDF75A751F6F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adinė skaidrė su paveikslėli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ė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16 tiesioji jungtis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tiesioji jungtis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13 grupė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14 tiesioji jungtis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tiesioji jungtis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6 stačiakampis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dirty="0"/>
          </a:p>
        </p:txBody>
      </p:sp>
      <p:sp>
        <p:nvSpPr>
          <p:cNvPr id="8" name="7 stačiakampis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dirty="0"/>
          </a:p>
        </p:txBody>
      </p:sp>
      <p:sp>
        <p:nvSpPr>
          <p:cNvPr id="2" name="1 pavadinimas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paantraštė"/>
          <p:cNvSpPr>
            <a:spLocks noGrp="1"/>
          </p:cNvSpPr>
          <p:nvPr>
            <p:ph type="subTitle" idx="1" hasCustomPrompt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</a:t>
            </a:r>
            <a:r>
              <a:rPr lang="lt-LT" dirty="0" err="1" smtClean="0"/>
              <a:t>paantrš</a:t>
            </a:r>
            <a:r>
              <a:rPr lang="lt-LT" dirty="0" smtClean="0"/>
              <a:t>. stilių</a:t>
            </a:r>
            <a:endParaRPr lang="lt-LT" dirty="0"/>
          </a:p>
        </p:txBody>
      </p:sp>
      <p:pic>
        <p:nvPicPr>
          <p:cNvPr id="10" name="9 paveikslėlis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10 paveikslėlio vietos rezervavimo ženklas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19" name="Instrukcijų tekstas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lt-LT" sz="1200" b="1" i="1" dirty="0" smtClean="0">
                <a:latin typeface="Arial" pitchFamily="34" charset="0"/>
                <a:cs typeface="Arial" pitchFamily="34" charset="0"/>
              </a:rPr>
              <a:t>PASTABA:</a:t>
            </a:r>
          </a:p>
          <a:p>
            <a:pPr rtl="0"/>
            <a:r>
              <a:rPr lang="lt-LT" sz="1200" i="1" dirty="0" smtClean="0">
                <a:latin typeface="Arial" pitchFamily="34" charset="0"/>
                <a:cs typeface="Arial" pitchFamily="34" charset="0"/>
              </a:rPr>
              <a:t>Norėdami keisti šios skaidrės vaizdą, pasirinkite paveikslėlį ir jį panaikinkite. Tada spustelėkite piktogramą Paveikslėliai vietos rezervavimo ženkle, kad įterptumėte savo vaizdą.</a:t>
            </a:r>
            <a:endParaRPr lang="lt-LT" sz="12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7 grupė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8 grupė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13 tiesioji jungtis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14 tiesioji jungtis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9 stačiakampis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dirty="0"/>
            </a:p>
          </p:txBody>
        </p:sp>
        <p:grpSp>
          <p:nvGrpSpPr>
            <p:cNvPr id="11" name="10 grupė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 11 tiesioji jungtis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12 tiesioji jungtis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A2F386D-98DA-4B2D-B793-D12C7DE683DF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  <p:pic>
        <p:nvPicPr>
          <p:cNvPr id="7" name="6 paveikslėlis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sz="half" idx="1" hasCustomPrompt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  <a:endParaRPr lang="lt-LT" dirty="0"/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 hasCustomPrompt="1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  <a:endParaRPr lang="lt-LT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A15399-F38B-44F2-BA0F-A1A560A5F16F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a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 hasCustomPrompt="1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/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  <a:endParaRPr lang="lt-LT" dirty="0"/>
          </a:p>
        </p:txBody>
      </p:sp>
      <p:sp>
        <p:nvSpPr>
          <p:cNvPr id="5" name="4 teksto vietos rezervavimo ženklas"/>
          <p:cNvSpPr>
            <a:spLocks noGrp="1"/>
          </p:cNvSpPr>
          <p:nvPr>
            <p:ph type="body" sz="quarter" idx="3" hasCustomPrompt="1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</p:txBody>
      </p:sp>
      <p:sp>
        <p:nvSpPr>
          <p:cNvPr id="6" name="5 turinio vietos rezervavimo ženklas"/>
          <p:cNvSpPr>
            <a:spLocks noGrp="1"/>
          </p:cNvSpPr>
          <p:nvPr>
            <p:ph sz="quarter" idx="4" hasCustomPrompt="1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/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  <a:endParaRPr lang="lt-LT" dirty="0"/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A0CD3DE-915D-45EB-A0F1-F78AB66AD5EB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A43749F-16D1-4B25-8B3F-DEB7425C567B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9D6AA2-2BC7-4697-9B6D-CF059F299DEC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3" name="2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lt-LT" smtClean="0"/>
              <a:t>Spustelėję redag. ruoš. pavad. stilių</a:t>
            </a:r>
            <a:endParaRPr lang="lt-LT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 hasCustomPrompt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  <a:endParaRPr lang="lt-LT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 hasCustomPrompt="1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E6D49BB-A5BF-4E9F-893E-D7E440B14544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o vietos rezervavimo ženklas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pavad. stilių</a:t>
            </a:r>
            <a:endParaRPr lang="lt-LT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teksto stilių</a:t>
            </a:r>
          </a:p>
          <a:p>
            <a:pPr lvl="1" rtl="0"/>
            <a:r>
              <a:rPr lang="lt-LT" dirty="0" smtClean="0"/>
              <a:t>Antras lygis</a:t>
            </a:r>
          </a:p>
          <a:p>
            <a:pPr lvl="2" rtl="0"/>
            <a:r>
              <a:rPr lang="lt-LT" dirty="0" smtClean="0"/>
              <a:t>Trečias lygis</a:t>
            </a:r>
          </a:p>
          <a:p>
            <a:pPr lvl="3" rtl="0"/>
            <a:r>
              <a:rPr lang="lt-LT" dirty="0" smtClean="0"/>
              <a:t>Ketvirtas lygis</a:t>
            </a:r>
          </a:p>
          <a:p>
            <a:pPr lvl="4" rtl="0"/>
            <a:r>
              <a:rPr lang="lt-LT" dirty="0" smtClean="0"/>
              <a:t>Penktas lygis</a:t>
            </a:r>
          </a:p>
          <a:p>
            <a:pPr lvl="5" rtl="0"/>
            <a:r>
              <a:rPr lang="lt-LT" dirty="0" smtClean="0"/>
              <a:t>Šeštas lygis</a:t>
            </a:r>
          </a:p>
          <a:p>
            <a:pPr lvl="6" rtl="0"/>
            <a:r>
              <a:rPr lang="lt-LT" dirty="0" smtClean="0"/>
              <a:t>Septintas lygis</a:t>
            </a:r>
          </a:p>
          <a:p>
            <a:pPr lvl="7" rtl="0"/>
            <a:r>
              <a:rPr lang="lt-LT" dirty="0" smtClean="0"/>
              <a:t>Aštuntas lygis</a:t>
            </a:r>
          </a:p>
          <a:p>
            <a:pPr lvl="8" rtl="0"/>
            <a:r>
              <a:rPr lang="lt-LT" dirty="0" smtClean="0"/>
              <a:t>Devintas lygis</a:t>
            </a:r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CE406B8D-A0D5-4BCB-A4AE-5ED8486900FA}" type="datetime1">
              <a:rPr lang="lt-LT" smtClean="0"/>
              <a:pPr/>
              <a:t>2025-06-09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lt-LT" smtClean="0"/>
              <a:pPr/>
              <a:t>‹#›</a:t>
            </a:fld>
            <a:endParaRPr lang="lt-LT" dirty="0"/>
          </a:p>
        </p:txBody>
      </p:sp>
      <p:grpSp>
        <p:nvGrpSpPr>
          <p:cNvPr id="15" name="14 grupė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12 tiesioji jungtis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3 tiesioji jungtis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pavadinimas"/>
          <p:cNvSpPr>
            <a:spLocks noGrp="1"/>
          </p:cNvSpPr>
          <p:nvPr>
            <p:ph type="ctrTitle"/>
          </p:nvPr>
        </p:nvSpPr>
        <p:spPr/>
        <p:txBody>
          <a:bodyPr rtlCol="0" anchor="ctr">
            <a:normAutofit/>
          </a:bodyPr>
          <a:lstStyle/>
          <a:p>
            <a:pPr algn="ctr" rtl="0"/>
            <a:r>
              <a:rPr lang="lt-LT" sz="3600" dirty="0" smtClean="0"/>
              <a:t>Vidaus įsivertinimo anketavimo rezultatai</a:t>
            </a:r>
            <a:endParaRPr lang="lt-LT" sz="3600" dirty="0"/>
          </a:p>
        </p:txBody>
      </p:sp>
      <p:sp>
        <p:nvSpPr>
          <p:cNvPr id="7" name="6 paantraštė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lt-LT" dirty="0" smtClean="0"/>
              <a:t>2025 m. birželio 9 d.</a:t>
            </a:r>
            <a:endParaRPr lang="lt-LT" dirty="0"/>
          </a:p>
        </p:txBody>
      </p:sp>
      <p:pic>
        <p:nvPicPr>
          <p:cNvPr id="4" name="3 paveikslėlio vietos rezervavimo ženklas" descr="Atversta knyga ant stalo, fone neryškios knygų lentynos" title="Paveikslėlio pavyzdys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3" b="9613"/>
          <a:stretch>
            <a:fillRect/>
          </a:stretch>
        </p:blipFill>
        <p:spPr/>
      </p:pic>
      <p:pic>
        <p:nvPicPr>
          <p:cNvPr id="5" name="Paveikslėlis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656"/>
            <a:ext cx="1472184" cy="1472184"/>
          </a:xfrm>
          <a:prstGeom prst="rect">
            <a:avLst/>
          </a:prstGeom>
        </p:spPr>
      </p:pic>
      <p:pic>
        <p:nvPicPr>
          <p:cNvPr id="8" name="3 paveikslėlio vietos rezervavimo ženklas" descr="Atversta knyga ant stalo, fone neryškios knygų lentynos" title="Paveikslėlio pavyzdys"/>
          <p:cNvPicPr>
            <a:picLocks noGrp="1"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6981062" y="1258745"/>
            <a:ext cx="5210937" cy="420860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</p:pic>
      <p:pic>
        <p:nvPicPr>
          <p:cNvPr id="10" name="Picture 2" descr="emblemat szkol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21452" y="1330059"/>
            <a:ext cx="1472185" cy="192407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enkiakampis 1"/>
          <p:cNvSpPr/>
          <p:nvPr/>
        </p:nvSpPr>
        <p:spPr>
          <a:xfrm rot="5400000" flipV="1">
            <a:off x="1120417" y="256906"/>
            <a:ext cx="2013438" cy="1566246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avadinimas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4000" dirty="0" smtClean="0"/>
              <a:t>Apibendrinamoji išvada:</a:t>
            </a:r>
            <a:endParaRPr lang="lt-LT" sz="4000" dirty="0"/>
          </a:p>
        </p:txBody>
      </p:sp>
      <p:sp>
        <p:nvSpPr>
          <p:cNvPr id="8" name="Turinio vietos rezervavimo ženklas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lt-LT" sz="2800" dirty="0">
                <a:sym typeface="+mn-ea"/>
              </a:rPr>
              <a:t>Remiantis </a:t>
            </a:r>
            <a:r>
              <a:rPr lang="lt-LT" sz="2800" dirty="0" smtClean="0">
                <a:sym typeface="+mn-ea"/>
              </a:rPr>
              <a:t>teminio vidaus veiklos kokybės įsivertinimo ,,Rezultatai“ anketavimo duomenimis, </a:t>
            </a:r>
            <a:r>
              <a:rPr lang="lt-LT" sz="2800" dirty="0">
                <a:sym typeface="+mn-ea"/>
              </a:rPr>
              <a:t>rodiklis </a:t>
            </a:r>
            <a:r>
              <a:rPr lang="lt-LT" sz="2800" b="1" u="sng" dirty="0" smtClean="0">
                <a:sym typeface="+mn-ea"/>
              </a:rPr>
              <a:t>1.2.1 Mokinio pasiekimai ir pažanga</a:t>
            </a:r>
            <a:r>
              <a:rPr lang="lt-LT" sz="2800" u="sng" dirty="0" smtClean="0">
                <a:sym typeface="+mn-ea"/>
              </a:rPr>
              <a:t> </a:t>
            </a:r>
            <a:r>
              <a:rPr lang="lt-LT" sz="2800" dirty="0" smtClean="0">
                <a:sym typeface="+mn-ea"/>
              </a:rPr>
              <a:t>(2024 m.) buvo </a:t>
            </a:r>
            <a:r>
              <a:rPr lang="lt-LT" sz="2800" dirty="0">
                <a:sym typeface="+mn-ea"/>
              </a:rPr>
              <a:t>patobulintas ir siekė bendrą klausimynų </a:t>
            </a:r>
            <a:r>
              <a:rPr lang="lt-LT" sz="2800" dirty="0" smtClean="0">
                <a:sym typeface="+mn-ea"/>
              </a:rPr>
              <a:t>vidurkį – </a:t>
            </a:r>
            <a:r>
              <a:rPr lang="lt-LT" sz="2800" dirty="0" smtClean="0">
                <a:solidFill>
                  <a:schemeClr val="tx2"/>
                </a:solidFill>
                <a:sym typeface="+mn-ea"/>
              </a:rPr>
              <a:t>96,08%</a:t>
            </a:r>
            <a:r>
              <a:rPr lang="lt-LT" sz="2800" dirty="0" smtClean="0">
                <a:sym typeface="+mn-ea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lt-LT" sz="2800" b="1" dirty="0">
                <a:solidFill>
                  <a:schemeClr val="tx2"/>
                </a:solidFill>
              </a:rPr>
              <a:t>Ugdymosi metu mokiniai turi optimalią galimybę pasiekti pažangą, </a:t>
            </a:r>
            <a:r>
              <a:rPr lang="lt-LT" sz="2800" b="1" dirty="0" smtClean="0">
                <a:solidFill>
                  <a:schemeClr val="tx2"/>
                </a:solidFill>
              </a:rPr>
              <a:t>patirti sėkmę.</a:t>
            </a:r>
          </a:p>
          <a:p>
            <a:pPr>
              <a:lnSpc>
                <a:spcPct val="100000"/>
              </a:lnSpc>
            </a:pPr>
            <a:r>
              <a:rPr lang="lt-LT" sz="2800" b="1" dirty="0" smtClean="0">
                <a:solidFill>
                  <a:schemeClr val="tx2"/>
                </a:solidFill>
              </a:rPr>
              <a:t>Palaipsniui mokiniai nuolat </a:t>
            </a:r>
            <a:r>
              <a:rPr lang="lt-LT" sz="2800" b="1" dirty="0">
                <a:solidFill>
                  <a:schemeClr val="tx2"/>
                </a:solidFill>
              </a:rPr>
              <a:t>siekia pažangos</a:t>
            </a:r>
            <a:r>
              <a:rPr lang="lt-LT" sz="2800" b="1" dirty="0" smtClean="0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lt-LT" sz="2800" b="1" dirty="0">
                <a:solidFill>
                  <a:schemeClr val="tx2"/>
                </a:solidFill>
              </a:rPr>
              <a:t>K</a:t>
            </a:r>
            <a:r>
              <a:rPr lang="lt-LT" sz="2800" b="1" dirty="0" smtClean="0">
                <a:solidFill>
                  <a:schemeClr val="tx2"/>
                </a:solidFill>
              </a:rPr>
              <a:t>iekvieno </a:t>
            </a:r>
            <a:r>
              <a:rPr lang="lt-LT" sz="2800" b="1" dirty="0">
                <a:solidFill>
                  <a:schemeClr val="tx2"/>
                </a:solidFill>
              </a:rPr>
              <a:t>mokinio </a:t>
            </a:r>
            <a:r>
              <a:rPr lang="lt-LT" sz="2800" b="1" dirty="0" smtClean="0">
                <a:solidFill>
                  <a:schemeClr val="tx2"/>
                </a:solidFill>
              </a:rPr>
              <a:t>daroma pažanga yra stebima, įvertinama ir reflektuojama.</a:t>
            </a:r>
            <a:endParaRPr lang="lt-LT" sz="2800" b="1" dirty="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</a:pPr>
            <a:endParaRPr lang="lt-LT" sz="2800" dirty="0">
              <a:solidFill>
                <a:schemeClr val="tx2"/>
              </a:solidFill>
            </a:endParaRPr>
          </a:p>
          <a:p>
            <a:pPr algn="ctr"/>
            <a:endParaRPr lang="lt-LT" sz="2800" dirty="0" smtClean="0">
              <a:solidFill>
                <a:schemeClr val="tx2"/>
              </a:solidFill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2449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ctrTitle"/>
          </p:nvPr>
        </p:nvSpPr>
        <p:spPr>
          <a:xfrm>
            <a:off x="918087" y="2685385"/>
            <a:ext cx="10096500" cy="2219691"/>
          </a:xfrm>
        </p:spPr>
        <p:txBody>
          <a:bodyPr rtlCol="0">
            <a:normAutofit fontScale="90000"/>
          </a:bodyPr>
          <a:lstStyle/>
          <a:p>
            <a:pPr algn="ctr"/>
            <a:r>
              <a:rPr lang="lt-LT" dirty="0" smtClean="0"/>
              <a:t/>
            </a:r>
            <a:br>
              <a:rPr lang="lt-LT" dirty="0" smtClean="0"/>
            </a:br>
            <a:r>
              <a:rPr lang="lt-LT" sz="4900" dirty="0" smtClean="0"/>
              <a:t>Dėkoju </a:t>
            </a:r>
            <a:r>
              <a:rPr lang="lt-LT" sz="4900" dirty="0"/>
              <a:t>už dėmesį!</a:t>
            </a:r>
            <a:br>
              <a:rPr lang="lt-LT" sz="4900" dirty="0"/>
            </a:br>
            <a:r>
              <a:rPr lang="lt-LT" sz="4900" dirty="0"/>
              <a:t/>
            </a:r>
            <a:br>
              <a:rPr lang="lt-LT" sz="4900" dirty="0"/>
            </a:br>
            <a:endParaRPr lang="lt-LT" sz="4900" dirty="0"/>
          </a:p>
        </p:txBody>
      </p:sp>
      <p:sp>
        <p:nvSpPr>
          <p:cNvPr id="3" name="2 paantraštė"/>
          <p:cNvSpPr>
            <a:spLocks noGrp="1"/>
          </p:cNvSpPr>
          <p:nvPr>
            <p:ph type="subTitle" idx="1"/>
          </p:nvPr>
        </p:nvSpPr>
        <p:spPr>
          <a:xfrm>
            <a:off x="1881646" y="5142271"/>
            <a:ext cx="10096501" cy="433233"/>
          </a:xfrm>
        </p:spPr>
        <p:txBody>
          <a:bodyPr rtlCol="0"/>
          <a:lstStyle/>
          <a:p>
            <a:r>
              <a:rPr lang="lt-LT" dirty="0" smtClean="0"/>
              <a:t>Parengė: </a:t>
            </a:r>
            <a:r>
              <a:rPr lang="lt-LT" dirty="0"/>
              <a:t>Vidaus įsivertinimo koordinavimo grupės pirmininkė Gražina </a:t>
            </a:r>
            <a:r>
              <a:rPr lang="lt-LT" dirty="0" err="1"/>
              <a:t>Vilkanecienė</a:t>
            </a:r>
            <a:endParaRPr lang="lt-LT" dirty="0"/>
          </a:p>
          <a:p>
            <a:pPr rtl="0"/>
            <a:endParaRPr lang="lt-LT" dirty="0"/>
          </a:p>
        </p:txBody>
      </p:sp>
      <p:sp>
        <p:nvSpPr>
          <p:cNvPr id="4" name="Penkiakampis 3"/>
          <p:cNvSpPr/>
          <p:nvPr/>
        </p:nvSpPr>
        <p:spPr>
          <a:xfrm rot="5400000" flipV="1">
            <a:off x="1120417" y="256906"/>
            <a:ext cx="2013438" cy="1566246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1564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pavadinimas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lt-LT" dirty="0" smtClean="0"/>
              <a:t>Teminio įsivertinimo klausimyno sritis:  ,,REZULTATAI“ </a:t>
            </a:r>
            <a:br>
              <a:rPr lang="lt-LT" dirty="0" smtClean="0"/>
            </a:br>
            <a:endParaRPr lang="lt-LT" dirty="0"/>
          </a:p>
        </p:txBody>
      </p:sp>
      <p:sp>
        <p:nvSpPr>
          <p:cNvPr id="14" name="13 turinio vietos rezervavimo ženklas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lnSpc>
                <a:spcPct val="150000"/>
              </a:lnSpc>
            </a:pPr>
            <a:r>
              <a:rPr lang="lt-LT" sz="2400" dirty="0" smtClean="0"/>
              <a:t>Anketavimo tikslas: rodiklio </a:t>
            </a:r>
            <a:r>
              <a:rPr lang="lt-LT" sz="2400" dirty="0" smtClean="0"/>
              <a:t>2025 </a:t>
            </a:r>
            <a:r>
              <a:rPr lang="lt-LT" sz="2400" dirty="0"/>
              <a:t>m. </a:t>
            </a:r>
            <a:r>
              <a:rPr lang="lt-LT" sz="2400" dirty="0" smtClean="0"/>
              <a:t>(2024 m.) </a:t>
            </a:r>
            <a:r>
              <a:rPr lang="lt-LT" sz="2400" dirty="0" smtClean="0"/>
              <a:t> </a:t>
            </a:r>
            <a:r>
              <a:rPr lang="lt-LT" sz="2400" u="sng" dirty="0"/>
              <a:t>1.2.1 MOKINIO PASIEKIMAI IR PAŽANGA </a:t>
            </a:r>
            <a:r>
              <a:rPr lang="lt-LT" sz="2400" dirty="0" smtClean="0"/>
              <a:t>tobulinimas. </a:t>
            </a:r>
            <a:endParaRPr lang="lt-LT" sz="2400" dirty="0"/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lt-LT" b="1" dirty="0"/>
              <a:t>Respondentų grupės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sz="half" idx="1"/>
          </p:nvPr>
        </p:nvSpPr>
        <p:spPr>
          <a:xfrm>
            <a:off x="1104900" y="1600201"/>
            <a:ext cx="4764958" cy="1300316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lt-LT" b="1" dirty="0" smtClean="0"/>
              <a:t>Administracija, mokytojai.</a:t>
            </a:r>
          </a:p>
          <a:p>
            <a:r>
              <a:rPr lang="lt-LT" b="1" dirty="0"/>
              <a:t>5-8 klasių </a:t>
            </a:r>
            <a:r>
              <a:rPr lang="lt-LT" b="1" dirty="0" smtClean="0"/>
              <a:t>mokiniai.</a:t>
            </a:r>
            <a:endParaRPr lang="lt-LT" b="1" dirty="0"/>
          </a:p>
          <a:p>
            <a:r>
              <a:rPr lang="lt-LT" b="1" dirty="0"/>
              <a:t>Tėvai, globėjai, rūpintojai (1-8 kl</a:t>
            </a:r>
            <a:r>
              <a:rPr lang="lt-LT" b="1" dirty="0" smtClean="0"/>
              <a:t>.).</a:t>
            </a:r>
            <a:endParaRPr lang="lt-LT" b="1" dirty="0"/>
          </a:p>
          <a:p>
            <a:pPr rtl="0"/>
            <a:endParaRPr lang="lt-LT" b="1" dirty="0" smtClean="0"/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397217"/>
              </p:ext>
            </p:extLst>
          </p:nvPr>
        </p:nvGraphicFramePr>
        <p:xfrm>
          <a:off x="1449030" y="2978508"/>
          <a:ext cx="10428338" cy="362072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398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1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93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88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8049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Pakviesta dalyvių: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Gauta atsakymų: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lt-LT" b="1" dirty="0" smtClean="0"/>
                        <a:t>Atsakytų klausimynų skaičius:</a:t>
                      </a:r>
                      <a:endParaRPr lang="lt-L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Administracija, mokytojai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97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84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86,6%</a:t>
                      </a:r>
                      <a:endParaRPr lang="lt-L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lt-LT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lt-L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baseline="0" dirty="0" smtClean="0"/>
                        <a:t>5-8 klasių</a:t>
                      </a:r>
                      <a:r>
                        <a:rPr lang="lt-LT" b="1" dirty="0" smtClean="0"/>
                        <a:t> mokiniai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539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530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 98,3%</a:t>
                      </a:r>
                      <a:endParaRPr lang="lt-L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lt-LT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lt-L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Tėvai,</a:t>
                      </a:r>
                      <a:r>
                        <a:rPr lang="lt-LT" b="1" baseline="0" dirty="0" smtClean="0"/>
                        <a:t> </a:t>
                      </a:r>
                      <a:r>
                        <a:rPr lang="lt-LT" b="1" dirty="0" smtClean="0"/>
                        <a:t>globėjai, rūpintojai</a:t>
                      </a:r>
                      <a:r>
                        <a:rPr lang="lt-LT" b="1" baseline="0" dirty="0" smtClean="0"/>
                        <a:t> (</a:t>
                      </a:r>
                      <a:r>
                        <a:rPr lang="lt-LT" b="1" dirty="0" smtClean="0"/>
                        <a:t>1-8 kl.)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893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310</a:t>
                      </a:r>
                      <a:endParaRPr lang="lt-LT" b="1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tx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lt-LT" b="1" dirty="0" smtClean="0"/>
                        <a:t> 34,7%</a:t>
                      </a:r>
                      <a:endParaRPr lang="lt-L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78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04900" y="61546"/>
            <a:ext cx="9980682" cy="1556239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lt-LT" dirty="0" smtClean="0"/>
              <a:t>Tėvų (globėjų</a:t>
            </a:r>
            <a:r>
              <a:rPr lang="lt-LT" dirty="0"/>
              <a:t>, </a:t>
            </a:r>
            <a:r>
              <a:rPr lang="lt-LT" dirty="0" smtClean="0"/>
              <a:t>rūpintojų) anketavimo rezultatai</a:t>
            </a:r>
            <a:br>
              <a:rPr lang="lt-LT" dirty="0" smtClean="0"/>
            </a:br>
            <a:r>
              <a:rPr lang="lt-LT" b="1" dirty="0"/>
              <a:t>Stiprieji apklausos įsivertinimo aspektai</a:t>
            </a:r>
            <a:br>
              <a:rPr lang="lt-LT" b="1" dirty="0"/>
            </a:br>
            <a:endParaRPr lang="lt-LT" dirty="0"/>
          </a:p>
        </p:txBody>
      </p:sp>
      <p:sp>
        <p:nvSpPr>
          <p:cNvPr id="4" name="Struktūrinė schema: jungtis 3"/>
          <p:cNvSpPr/>
          <p:nvPr/>
        </p:nvSpPr>
        <p:spPr>
          <a:xfrm>
            <a:off x="10849708" y="1341839"/>
            <a:ext cx="1214804" cy="110723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98,7%</a:t>
            </a:r>
            <a:endParaRPr lang="lt-LT" b="1" dirty="0"/>
          </a:p>
        </p:txBody>
      </p:sp>
      <p:sp>
        <p:nvSpPr>
          <p:cNvPr id="7" name="Stačiakampis 6"/>
          <p:cNvSpPr/>
          <p:nvPr/>
        </p:nvSpPr>
        <p:spPr>
          <a:xfrm>
            <a:off x="589084" y="1387771"/>
            <a:ext cx="10163907" cy="106387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 smtClean="0"/>
              <a:t>Mano vaikas džiaugiasi, kai jam pavyksta sėkmingai atlikti užduotis.</a:t>
            </a:r>
            <a:endParaRPr lang="lt-LT" sz="2400" b="1" dirty="0"/>
          </a:p>
        </p:txBody>
      </p:sp>
      <p:sp>
        <p:nvSpPr>
          <p:cNvPr id="8" name="Stačiakampis 7"/>
          <p:cNvSpPr/>
          <p:nvPr/>
        </p:nvSpPr>
        <p:spPr>
          <a:xfrm>
            <a:off x="589082" y="3959746"/>
            <a:ext cx="10163907" cy="102137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/>
              <a:t>Mano vaikas </a:t>
            </a:r>
            <a:r>
              <a:rPr lang="lt-LT" sz="2400" b="1" dirty="0" smtClean="0"/>
              <a:t>džiaugiasi, kai jam pavyksta pasiekti mokymosi tikslus.</a:t>
            </a:r>
            <a:endParaRPr lang="lt-LT" sz="2400" dirty="0"/>
          </a:p>
        </p:txBody>
      </p:sp>
      <p:sp>
        <p:nvSpPr>
          <p:cNvPr id="9" name="Stačiakampis 8"/>
          <p:cNvSpPr/>
          <p:nvPr/>
        </p:nvSpPr>
        <p:spPr>
          <a:xfrm>
            <a:off x="589083" y="2699744"/>
            <a:ext cx="10163907" cy="100525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 smtClean="0"/>
              <a:t>Mano vaikas elgiasi pilietiškai ir atsakingai, moka bendrauti su bendraamžiais.</a:t>
            </a:r>
            <a:endParaRPr lang="lt-LT" sz="2400" b="1" dirty="0"/>
          </a:p>
        </p:txBody>
      </p:sp>
      <p:sp>
        <p:nvSpPr>
          <p:cNvPr id="10" name="Stačiakampis 9"/>
          <p:cNvSpPr/>
          <p:nvPr/>
        </p:nvSpPr>
        <p:spPr>
          <a:xfrm>
            <a:off x="549516" y="5235865"/>
            <a:ext cx="10243037" cy="100525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/>
              <a:t>Mano </a:t>
            </a:r>
            <a:r>
              <a:rPr lang="lt-LT" sz="2400" b="1" dirty="0" smtClean="0"/>
              <a:t>vaikas žino, kur dar jam reikės patobulėti.</a:t>
            </a:r>
            <a:endParaRPr lang="lt-LT" sz="2400" b="1" dirty="0"/>
          </a:p>
        </p:txBody>
      </p:sp>
      <p:sp>
        <p:nvSpPr>
          <p:cNvPr id="11" name="Struktūrinė schema: jungtis 10"/>
          <p:cNvSpPr/>
          <p:nvPr/>
        </p:nvSpPr>
        <p:spPr>
          <a:xfrm>
            <a:off x="10849708" y="3914169"/>
            <a:ext cx="1242645" cy="111253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96,5%</a:t>
            </a:r>
            <a:endParaRPr lang="lt-LT" b="1" dirty="0"/>
          </a:p>
        </p:txBody>
      </p:sp>
      <p:sp>
        <p:nvSpPr>
          <p:cNvPr id="12" name="Struktūrinė schema: jungtis 11"/>
          <p:cNvSpPr/>
          <p:nvPr/>
        </p:nvSpPr>
        <p:spPr>
          <a:xfrm>
            <a:off x="10849708" y="2661783"/>
            <a:ext cx="1248503" cy="11305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97,1%</a:t>
            </a:r>
            <a:endParaRPr lang="lt-LT" b="1" dirty="0"/>
          </a:p>
        </p:txBody>
      </p:sp>
      <p:sp>
        <p:nvSpPr>
          <p:cNvPr id="13" name="Struktūrinė schema: jungtis 12"/>
          <p:cNvSpPr/>
          <p:nvPr/>
        </p:nvSpPr>
        <p:spPr>
          <a:xfrm>
            <a:off x="10883414" y="5270319"/>
            <a:ext cx="1181098" cy="111915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91,9%</a:t>
            </a:r>
            <a:endParaRPr lang="lt-LT" b="1" dirty="0"/>
          </a:p>
        </p:txBody>
      </p:sp>
      <p:sp>
        <p:nvSpPr>
          <p:cNvPr id="15" name="Rodyklė aukštyn 14"/>
          <p:cNvSpPr/>
          <p:nvPr/>
        </p:nvSpPr>
        <p:spPr>
          <a:xfrm>
            <a:off x="250524" y="1617785"/>
            <a:ext cx="219803" cy="629485"/>
          </a:xfrm>
          <a:prstGeom prst="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9" name="Rodyklė aukštyn 18"/>
          <p:cNvSpPr/>
          <p:nvPr/>
        </p:nvSpPr>
        <p:spPr>
          <a:xfrm>
            <a:off x="254917" y="2816470"/>
            <a:ext cx="219803" cy="629485"/>
          </a:xfrm>
          <a:prstGeom prst="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0" name="Rodyklė aukštyn 19"/>
          <p:cNvSpPr/>
          <p:nvPr/>
        </p:nvSpPr>
        <p:spPr>
          <a:xfrm>
            <a:off x="250523" y="4155691"/>
            <a:ext cx="219803" cy="629485"/>
          </a:xfrm>
          <a:prstGeom prst="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1" name="Rodyklė aukštyn 20"/>
          <p:cNvSpPr/>
          <p:nvPr/>
        </p:nvSpPr>
        <p:spPr>
          <a:xfrm>
            <a:off x="238852" y="5423751"/>
            <a:ext cx="219803" cy="629485"/>
          </a:xfrm>
          <a:prstGeom prst="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8124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04900" y="76199"/>
            <a:ext cx="9980682" cy="1380783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Tėvų (globėjų, rūpintojų) anketavimo rezultatai</a:t>
            </a:r>
            <a:br>
              <a:rPr lang="lt-LT" dirty="0"/>
            </a:br>
            <a:r>
              <a:rPr lang="lt-LT" b="1" dirty="0" smtClean="0"/>
              <a:t>Silpnieji </a:t>
            </a:r>
            <a:r>
              <a:rPr lang="lt-LT" b="1" dirty="0"/>
              <a:t>apklausos įsivertinimo aspektai</a:t>
            </a:r>
            <a:br>
              <a:rPr lang="lt-LT" b="1" dirty="0"/>
            </a:br>
            <a:endParaRPr lang="lt-LT" dirty="0"/>
          </a:p>
        </p:txBody>
      </p:sp>
      <p:sp>
        <p:nvSpPr>
          <p:cNvPr id="4" name="Struktūrinė schema: jungtis 3"/>
          <p:cNvSpPr/>
          <p:nvPr/>
        </p:nvSpPr>
        <p:spPr>
          <a:xfrm>
            <a:off x="1257708" y="1511963"/>
            <a:ext cx="1214804" cy="110723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63,7%</a:t>
            </a:r>
            <a:endParaRPr lang="lt-LT" b="1" dirty="0"/>
          </a:p>
        </p:txBody>
      </p:sp>
      <p:sp>
        <p:nvSpPr>
          <p:cNvPr id="5" name="Suapvalintas stačiakampis 4"/>
          <p:cNvSpPr/>
          <p:nvPr/>
        </p:nvSpPr>
        <p:spPr>
          <a:xfrm>
            <a:off x="382571" y="2800948"/>
            <a:ext cx="3470764" cy="250960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400" b="1" dirty="0" smtClean="0"/>
              <a:t>Mano vaikas turi tolesnio mokymosi siekių ir planų, žino, kur nori mokytis baigęs šią mokyklą.</a:t>
            </a:r>
            <a:endParaRPr lang="lt-LT" sz="2400" b="1" dirty="0"/>
          </a:p>
        </p:txBody>
      </p:sp>
      <p:sp>
        <p:nvSpPr>
          <p:cNvPr id="6" name="Suapvalintas stačiakampis 5"/>
          <p:cNvSpPr/>
          <p:nvPr/>
        </p:nvSpPr>
        <p:spPr>
          <a:xfrm>
            <a:off x="4155894" y="2752587"/>
            <a:ext cx="3565260" cy="25579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400" b="1" dirty="0" smtClean="0"/>
              <a:t>Mano vaiką moko racionaliai planuoti laiką, kad jo užtektų ir mokymuisi, ir laisvalaikiui. </a:t>
            </a:r>
            <a:endParaRPr lang="lt-LT" sz="2400" b="1" dirty="0"/>
          </a:p>
        </p:txBody>
      </p:sp>
      <p:sp>
        <p:nvSpPr>
          <p:cNvPr id="7" name="Struktūrinė schema: jungtis 6"/>
          <p:cNvSpPr/>
          <p:nvPr/>
        </p:nvSpPr>
        <p:spPr>
          <a:xfrm>
            <a:off x="5170976" y="1502557"/>
            <a:ext cx="1214804" cy="110723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63,4%</a:t>
            </a:r>
            <a:endParaRPr lang="lt-LT" b="1" dirty="0"/>
          </a:p>
        </p:txBody>
      </p:sp>
      <p:sp>
        <p:nvSpPr>
          <p:cNvPr id="8" name="Suapvalintas stačiakampis 7"/>
          <p:cNvSpPr/>
          <p:nvPr/>
        </p:nvSpPr>
        <p:spPr>
          <a:xfrm>
            <a:off x="8023713" y="2752587"/>
            <a:ext cx="3800454" cy="25579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400" b="1" dirty="0" smtClean="0"/>
              <a:t>Mokiniai domisi įvairiomis mokymosi </a:t>
            </a:r>
          </a:p>
          <a:p>
            <a:r>
              <a:rPr lang="lt-LT" sz="2400" b="1" dirty="0" smtClean="0"/>
              <a:t>ir veiklos galimybėmis.</a:t>
            </a:r>
            <a:endParaRPr lang="lt-LT" sz="2400" b="1" dirty="0"/>
          </a:p>
        </p:txBody>
      </p:sp>
      <p:sp>
        <p:nvSpPr>
          <p:cNvPr id="9" name="Struktūrinė schema: jungtis 8"/>
          <p:cNvSpPr/>
          <p:nvPr/>
        </p:nvSpPr>
        <p:spPr>
          <a:xfrm>
            <a:off x="9420142" y="1547753"/>
            <a:ext cx="1183381" cy="107144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61,5%</a:t>
            </a:r>
            <a:endParaRPr lang="lt-LT" b="1" dirty="0"/>
          </a:p>
        </p:txBody>
      </p:sp>
      <p:sp>
        <p:nvSpPr>
          <p:cNvPr id="10" name="Rodyklė žemyn 9"/>
          <p:cNvSpPr/>
          <p:nvPr/>
        </p:nvSpPr>
        <p:spPr>
          <a:xfrm>
            <a:off x="876385" y="1839631"/>
            <a:ext cx="221230" cy="580294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1" name="Rodyklė žemyn 10"/>
          <p:cNvSpPr/>
          <p:nvPr/>
        </p:nvSpPr>
        <p:spPr>
          <a:xfrm>
            <a:off x="4798467" y="1814638"/>
            <a:ext cx="221230" cy="580294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Rodyklė žemyn 11"/>
          <p:cNvSpPr/>
          <p:nvPr/>
        </p:nvSpPr>
        <p:spPr>
          <a:xfrm>
            <a:off x="8973629" y="1839631"/>
            <a:ext cx="221230" cy="580294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0965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04900" y="76199"/>
            <a:ext cx="9980682" cy="1463307"/>
          </a:xfrm>
        </p:spPr>
        <p:txBody>
          <a:bodyPr>
            <a:normAutofit/>
          </a:bodyPr>
          <a:lstStyle/>
          <a:p>
            <a:pPr algn="ctr"/>
            <a:r>
              <a:rPr lang="lt-LT" dirty="0" smtClean="0"/>
              <a:t>Mokinių </a:t>
            </a:r>
            <a:r>
              <a:rPr lang="lt-LT" dirty="0"/>
              <a:t>anketavimo </a:t>
            </a:r>
            <a:r>
              <a:rPr lang="lt-LT" dirty="0" smtClean="0"/>
              <a:t>rezultatai</a:t>
            </a:r>
            <a:br>
              <a:rPr lang="lt-LT" dirty="0" smtClean="0"/>
            </a:br>
            <a:r>
              <a:rPr lang="lt-LT" b="1" dirty="0"/>
              <a:t>Stiprieji apklausos įsivertinimo aspektai</a:t>
            </a:r>
            <a:r>
              <a:rPr lang="lt-LT" dirty="0"/>
              <a:t/>
            </a:r>
            <a:br>
              <a:rPr lang="lt-LT" dirty="0"/>
            </a:br>
            <a:endParaRPr lang="lt-LT" dirty="0"/>
          </a:p>
        </p:txBody>
      </p:sp>
      <p:sp>
        <p:nvSpPr>
          <p:cNvPr id="4" name="Suapvalintas stačiakampis 3"/>
          <p:cNvSpPr/>
          <p:nvPr/>
        </p:nvSpPr>
        <p:spPr>
          <a:xfrm>
            <a:off x="949569" y="1401758"/>
            <a:ext cx="9500086" cy="87885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 smtClean="0"/>
              <a:t>Aš prisiimu atsakomybę už savo mokymosi rezultatus.</a:t>
            </a:r>
            <a:endParaRPr lang="lt-LT" sz="2400" b="1" dirty="0"/>
          </a:p>
        </p:txBody>
      </p:sp>
      <p:sp>
        <p:nvSpPr>
          <p:cNvPr id="5" name="Suapvalintas stačiakampis 4"/>
          <p:cNvSpPr/>
          <p:nvPr/>
        </p:nvSpPr>
        <p:spPr>
          <a:xfrm>
            <a:off x="949569" y="2427978"/>
            <a:ext cx="9442938" cy="95708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 smtClean="0"/>
              <a:t>Aš moku dirbti savarankiškai.</a:t>
            </a:r>
            <a:endParaRPr lang="lt-LT" sz="2400" b="1" dirty="0"/>
          </a:p>
        </p:txBody>
      </p:sp>
      <p:sp>
        <p:nvSpPr>
          <p:cNvPr id="6" name="Suapvalintas stačiakampis 5"/>
          <p:cNvSpPr/>
          <p:nvPr/>
        </p:nvSpPr>
        <p:spPr>
          <a:xfrm>
            <a:off x="949569" y="4578096"/>
            <a:ext cx="9500085" cy="978641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 smtClean="0"/>
              <a:t>Aš prisiimu atsakomybę už savo elgesį.</a:t>
            </a:r>
            <a:endParaRPr lang="lt-LT" sz="2400" b="1" dirty="0"/>
          </a:p>
        </p:txBody>
      </p:sp>
      <p:sp>
        <p:nvSpPr>
          <p:cNvPr id="7" name="Suapvalintas stačiakampis 6"/>
          <p:cNvSpPr/>
          <p:nvPr/>
        </p:nvSpPr>
        <p:spPr>
          <a:xfrm>
            <a:off x="949569" y="3532427"/>
            <a:ext cx="9442938" cy="89830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 smtClean="0"/>
              <a:t>Aš moku mokytis.</a:t>
            </a:r>
            <a:endParaRPr lang="lt-LT" sz="2400" b="1" dirty="0"/>
          </a:p>
        </p:txBody>
      </p:sp>
      <p:sp>
        <p:nvSpPr>
          <p:cNvPr id="8" name="Struktūrinė schema: jungtis 7"/>
          <p:cNvSpPr/>
          <p:nvPr/>
        </p:nvSpPr>
        <p:spPr>
          <a:xfrm>
            <a:off x="10533729" y="1360736"/>
            <a:ext cx="1178168" cy="943469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88,9%</a:t>
            </a:r>
            <a:endParaRPr lang="lt-LT" b="1" dirty="0"/>
          </a:p>
        </p:txBody>
      </p:sp>
      <p:sp>
        <p:nvSpPr>
          <p:cNvPr id="9" name="Struktūrinė schema: jungtis 8"/>
          <p:cNvSpPr/>
          <p:nvPr/>
        </p:nvSpPr>
        <p:spPr>
          <a:xfrm>
            <a:off x="10533729" y="2451898"/>
            <a:ext cx="1217785" cy="90924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/>
              <a:t>88,9%</a:t>
            </a:r>
          </a:p>
        </p:txBody>
      </p:sp>
      <p:sp>
        <p:nvSpPr>
          <p:cNvPr id="10" name="Struktūrinė schema: jungtis 9"/>
          <p:cNvSpPr/>
          <p:nvPr/>
        </p:nvSpPr>
        <p:spPr>
          <a:xfrm>
            <a:off x="10540243" y="3532427"/>
            <a:ext cx="1211271" cy="865922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87,3%</a:t>
            </a:r>
            <a:endParaRPr lang="lt-LT" b="1" dirty="0"/>
          </a:p>
        </p:txBody>
      </p:sp>
      <p:sp>
        <p:nvSpPr>
          <p:cNvPr id="11" name="Struktūrinė schema: jungtis 10"/>
          <p:cNvSpPr/>
          <p:nvPr/>
        </p:nvSpPr>
        <p:spPr>
          <a:xfrm>
            <a:off x="10540243" y="4569635"/>
            <a:ext cx="1211271" cy="925910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86,9%</a:t>
            </a:r>
            <a:endParaRPr lang="lt-LT" b="1" dirty="0"/>
          </a:p>
        </p:txBody>
      </p:sp>
      <p:sp>
        <p:nvSpPr>
          <p:cNvPr id="12" name="Suapvalintas stačiakampis 11"/>
          <p:cNvSpPr/>
          <p:nvPr/>
        </p:nvSpPr>
        <p:spPr>
          <a:xfrm>
            <a:off x="949569" y="5686942"/>
            <a:ext cx="9537452" cy="951461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 smtClean="0"/>
              <a:t>Aš džiaugiuosi, kai man pavyksta sėkmingai atlikti užduotis. </a:t>
            </a:r>
            <a:endParaRPr lang="lt-LT" sz="2400" b="1" dirty="0"/>
          </a:p>
        </p:txBody>
      </p:sp>
      <p:sp>
        <p:nvSpPr>
          <p:cNvPr id="13" name="Struktūrinė schema: jungtis 12"/>
          <p:cNvSpPr/>
          <p:nvPr/>
        </p:nvSpPr>
        <p:spPr>
          <a:xfrm>
            <a:off x="10603635" y="5689438"/>
            <a:ext cx="1219684" cy="948965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84,4%</a:t>
            </a:r>
            <a:endParaRPr lang="lt-LT" b="1" dirty="0"/>
          </a:p>
        </p:txBody>
      </p:sp>
      <p:sp>
        <p:nvSpPr>
          <p:cNvPr id="14" name="Rodyklė aukštyn 13"/>
          <p:cNvSpPr/>
          <p:nvPr/>
        </p:nvSpPr>
        <p:spPr>
          <a:xfrm>
            <a:off x="577828" y="1401758"/>
            <a:ext cx="219803" cy="629485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5" name="Rodyklė aukštyn 14"/>
          <p:cNvSpPr/>
          <p:nvPr/>
        </p:nvSpPr>
        <p:spPr>
          <a:xfrm>
            <a:off x="577827" y="2530230"/>
            <a:ext cx="219803" cy="629485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6" name="Rodyklė aukštyn 15"/>
          <p:cNvSpPr/>
          <p:nvPr/>
        </p:nvSpPr>
        <p:spPr>
          <a:xfrm>
            <a:off x="545997" y="3658702"/>
            <a:ext cx="219803" cy="629485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7" name="Rodyklė aukštyn 16"/>
          <p:cNvSpPr/>
          <p:nvPr/>
        </p:nvSpPr>
        <p:spPr>
          <a:xfrm>
            <a:off x="574570" y="4717847"/>
            <a:ext cx="219803" cy="629485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8" name="Rodyklė aukštyn 17"/>
          <p:cNvSpPr/>
          <p:nvPr/>
        </p:nvSpPr>
        <p:spPr>
          <a:xfrm>
            <a:off x="561558" y="5846319"/>
            <a:ext cx="219803" cy="629485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226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400908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Mokinių anketavimo rezultatai</a:t>
            </a:r>
            <a:br>
              <a:rPr lang="lt-LT" dirty="0"/>
            </a:br>
            <a:r>
              <a:rPr lang="lt-LT" b="1" dirty="0" smtClean="0"/>
              <a:t>Silpnieji </a:t>
            </a:r>
            <a:r>
              <a:rPr lang="lt-LT" b="1" dirty="0"/>
              <a:t>apklausos įsivertinimo aspektai</a:t>
            </a:r>
            <a:r>
              <a:rPr lang="lt-LT" dirty="0"/>
              <a:t/>
            </a:r>
            <a:br>
              <a:rPr lang="lt-LT" dirty="0"/>
            </a:br>
            <a:endParaRPr lang="lt-LT" dirty="0"/>
          </a:p>
        </p:txBody>
      </p:sp>
      <p:sp>
        <p:nvSpPr>
          <p:cNvPr id="4" name="Suapvalintas stačiakampis 3"/>
          <p:cNvSpPr/>
          <p:nvPr/>
        </p:nvSpPr>
        <p:spPr>
          <a:xfrm>
            <a:off x="784661" y="2703952"/>
            <a:ext cx="3712876" cy="240909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400" b="1" dirty="0" smtClean="0"/>
              <a:t>Kiekvienas mokytojas nuolat su manimi kalbasi apie mano pasiekimus ir pažangą.</a:t>
            </a:r>
            <a:endParaRPr lang="lt-LT" sz="2400" b="1" dirty="0"/>
          </a:p>
        </p:txBody>
      </p:sp>
      <p:sp>
        <p:nvSpPr>
          <p:cNvPr id="7" name="Suapvalintas stačiakampis 6"/>
          <p:cNvSpPr/>
          <p:nvPr/>
        </p:nvSpPr>
        <p:spPr>
          <a:xfrm>
            <a:off x="4756691" y="2725635"/>
            <a:ext cx="3094158" cy="2387411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400" b="1" dirty="0" smtClean="0"/>
              <a:t>Aš dalyvauju olimpiadose, konkursuose ar varžybose.</a:t>
            </a:r>
          </a:p>
          <a:p>
            <a:endParaRPr lang="lt-LT" sz="2400" b="1" dirty="0"/>
          </a:p>
        </p:txBody>
      </p:sp>
      <p:sp>
        <p:nvSpPr>
          <p:cNvPr id="8" name="Suapvalintas stačiakampis 7"/>
          <p:cNvSpPr/>
          <p:nvPr/>
        </p:nvSpPr>
        <p:spPr>
          <a:xfrm>
            <a:off x="8110003" y="2786314"/>
            <a:ext cx="3117774" cy="231707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 smtClean="0"/>
              <a:t>Mokymasis man teikia džiaugsmą.</a:t>
            </a:r>
          </a:p>
          <a:p>
            <a:pPr algn="ctr"/>
            <a:endParaRPr lang="lt-LT" sz="2400" b="1" dirty="0"/>
          </a:p>
        </p:txBody>
      </p:sp>
      <p:sp>
        <p:nvSpPr>
          <p:cNvPr id="9" name="Struktūrinė schema: jungtis 8"/>
          <p:cNvSpPr/>
          <p:nvPr/>
        </p:nvSpPr>
        <p:spPr>
          <a:xfrm>
            <a:off x="589510" y="1885948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58,7%</a:t>
            </a:r>
            <a:endParaRPr lang="lt-LT" b="1" dirty="0"/>
          </a:p>
        </p:txBody>
      </p:sp>
      <p:sp>
        <p:nvSpPr>
          <p:cNvPr id="10" name="Struktūrinė schema: jungtis 9"/>
          <p:cNvSpPr/>
          <p:nvPr/>
        </p:nvSpPr>
        <p:spPr>
          <a:xfrm>
            <a:off x="4580164" y="1885349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60,3%</a:t>
            </a:r>
            <a:endParaRPr lang="lt-LT" b="1" dirty="0"/>
          </a:p>
        </p:txBody>
      </p:sp>
      <p:sp>
        <p:nvSpPr>
          <p:cNvPr id="11" name="Struktūrinė schema: jungtis 10"/>
          <p:cNvSpPr/>
          <p:nvPr/>
        </p:nvSpPr>
        <p:spPr>
          <a:xfrm>
            <a:off x="8027376" y="1808125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52,1%</a:t>
            </a:r>
            <a:endParaRPr lang="lt-LT" b="1" dirty="0"/>
          </a:p>
        </p:txBody>
      </p:sp>
      <p:sp>
        <p:nvSpPr>
          <p:cNvPr id="12" name="Rodyklė žemyn 11"/>
          <p:cNvSpPr/>
          <p:nvPr/>
        </p:nvSpPr>
        <p:spPr>
          <a:xfrm>
            <a:off x="2530484" y="1981903"/>
            <a:ext cx="221230" cy="58029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Rodyklė žemyn 12"/>
          <p:cNvSpPr/>
          <p:nvPr/>
        </p:nvSpPr>
        <p:spPr>
          <a:xfrm>
            <a:off x="6287340" y="2015345"/>
            <a:ext cx="221230" cy="58029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4" name="Rodyklė žemyn 13"/>
          <p:cNvSpPr/>
          <p:nvPr/>
        </p:nvSpPr>
        <p:spPr>
          <a:xfrm>
            <a:off x="9701842" y="2071595"/>
            <a:ext cx="221230" cy="58029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5577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1104900" y="76199"/>
            <a:ext cx="9980682" cy="1392115"/>
          </a:xfrm>
        </p:spPr>
        <p:txBody>
          <a:bodyPr rtlCol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lt-LT" dirty="0"/>
              <a:t>Administracijos ir mokytojų </a:t>
            </a:r>
            <a:r>
              <a:rPr lang="lt-LT" dirty="0" smtClean="0"/>
              <a:t>anketavimo rezultatai</a:t>
            </a:r>
            <a:br>
              <a:rPr lang="lt-LT" dirty="0" smtClean="0"/>
            </a:br>
            <a:r>
              <a:rPr lang="lt-LT" b="1" dirty="0"/>
              <a:t>Stiprieji </a:t>
            </a:r>
            <a:r>
              <a:rPr lang="lt-LT" b="1" dirty="0" smtClean="0"/>
              <a:t>apklausos </a:t>
            </a:r>
            <a:r>
              <a:rPr lang="lt-LT" b="1" dirty="0"/>
              <a:t>įsivertinimo aspektai</a:t>
            </a:r>
            <a:br>
              <a:rPr lang="lt-LT" b="1" dirty="0"/>
            </a:br>
            <a:endParaRPr lang="lt-LT" dirty="0"/>
          </a:p>
        </p:txBody>
      </p:sp>
      <p:graphicFrame>
        <p:nvGraphicFramePr>
          <p:cNvPr id="4" name="3 turinio vietos rezervavimo ženklas" descr="Sudėtinis sąrašas" title="SmartArt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88221663"/>
              </p:ext>
            </p:extLst>
          </p:nvPr>
        </p:nvGraphicFramePr>
        <p:xfrm>
          <a:off x="0" y="1600200"/>
          <a:ext cx="9982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tačiakampis su užapvalintais įstrižaisiais kampais 4"/>
          <p:cNvSpPr/>
          <p:nvPr/>
        </p:nvSpPr>
        <p:spPr>
          <a:xfrm>
            <a:off x="316523" y="1428281"/>
            <a:ext cx="10849708" cy="120454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Ugdymosi metu mokiniai turi optimalią galimybę pasiekti pažangą, </a:t>
            </a:r>
          </a:p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patirti sėkmę. Pastebima, kad palaipsniui mokiniai siekia pažangos.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6" name="Stačiakampis su užapvalintais įstrižaisiais kampais 5"/>
          <p:cNvSpPr/>
          <p:nvPr/>
        </p:nvSpPr>
        <p:spPr>
          <a:xfrm>
            <a:off x="235874" y="2804747"/>
            <a:ext cx="10849708" cy="120454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Mokykloje stebime ir analizuojame </a:t>
            </a:r>
            <a:r>
              <a:rPr lang="lt-LT" sz="2400" b="1" u="sng" dirty="0" smtClean="0">
                <a:solidFill>
                  <a:schemeClr val="bg1"/>
                </a:solidFill>
              </a:rPr>
              <a:t>kiekvieno mokinio </a:t>
            </a:r>
            <a:r>
              <a:rPr lang="lt-LT" sz="2400" b="1" dirty="0" smtClean="0">
                <a:solidFill>
                  <a:schemeClr val="bg1"/>
                </a:solidFill>
              </a:rPr>
              <a:t>daromą pažangą, mokymosi galimybes ir rezultatus. 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7" name="Stačiakampis su užapvalintais įstrižaisiais kampais 6"/>
          <p:cNvSpPr/>
          <p:nvPr/>
        </p:nvSpPr>
        <p:spPr>
          <a:xfrm>
            <a:off x="235874" y="5482673"/>
            <a:ext cx="10849708" cy="120454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Mokiniai mokomi reikiamu tempu, kad pasiektų rezultatų. Mokiniai motyvuojami siekti vis aukštesnių tikslų.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8" name="Stačiakampis su užapvalintais įstrižaisiais kampais 7"/>
          <p:cNvSpPr/>
          <p:nvPr/>
        </p:nvSpPr>
        <p:spPr>
          <a:xfrm>
            <a:off x="235874" y="4165357"/>
            <a:ext cx="10849708" cy="120454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Kiekvieno mokinio pažanga yra stebima ir atitinkamai įvertinama suteikiant grįžtamąjį ryšį.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9" name="Struktūrinė schema: jungtis 8"/>
          <p:cNvSpPr/>
          <p:nvPr/>
        </p:nvSpPr>
        <p:spPr>
          <a:xfrm>
            <a:off x="10875352" y="1467247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100%</a:t>
            </a:r>
            <a:endParaRPr lang="lt-LT" b="1" dirty="0"/>
          </a:p>
        </p:txBody>
      </p:sp>
      <p:sp>
        <p:nvSpPr>
          <p:cNvPr id="10" name="Struktūrinė schema: jungtis 9"/>
          <p:cNvSpPr/>
          <p:nvPr/>
        </p:nvSpPr>
        <p:spPr>
          <a:xfrm>
            <a:off x="10977196" y="2877677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98,8%</a:t>
            </a:r>
            <a:endParaRPr lang="lt-LT" b="1" dirty="0"/>
          </a:p>
        </p:txBody>
      </p:sp>
      <p:sp>
        <p:nvSpPr>
          <p:cNvPr id="11" name="Struktūrinė schema: jungtis 10"/>
          <p:cNvSpPr/>
          <p:nvPr/>
        </p:nvSpPr>
        <p:spPr>
          <a:xfrm>
            <a:off x="10876493" y="4215177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98,8%</a:t>
            </a:r>
            <a:endParaRPr lang="lt-LT" b="1" dirty="0"/>
          </a:p>
        </p:txBody>
      </p:sp>
      <p:sp>
        <p:nvSpPr>
          <p:cNvPr id="12" name="Struktūrinė schema: jungtis 11"/>
          <p:cNvSpPr/>
          <p:nvPr/>
        </p:nvSpPr>
        <p:spPr>
          <a:xfrm>
            <a:off x="10876493" y="5517770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98,8%</a:t>
            </a:r>
            <a:endParaRPr lang="lt-LT" b="1" dirty="0"/>
          </a:p>
        </p:txBody>
      </p:sp>
      <p:sp>
        <p:nvSpPr>
          <p:cNvPr id="13" name="Rodyklė aukštyn 12"/>
          <p:cNvSpPr/>
          <p:nvPr/>
        </p:nvSpPr>
        <p:spPr>
          <a:xfrm>
            <a:off x="48360" y="1706120"/>
            <a:ext cx="219803" cy="629485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4" name="Rodyklė aukštyn 13"/>
          <p:cNvSpPr/>
          <p:nvPr/>
        </p:nvSpPr>
        <p:spPr>
          <a:xfrm>
            <a:off x="-12822" y="3092277"/>
            <a:ext cx="219803" cy="629485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5" name="Rodyklė aukštyn 14"/>
          <p:cNvSpPr/>
          <p:nvPr/>
        </p:nvSpPr>
        <p:spPr>
          <a:xfrm>
            <a:off x="11330" y="4485040"/>
            <a:ext cx="219803" cy="629485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6" name="Rodyklė aukštyn 15"/>
          <p:cNvSpPr/>
          <p:nvPr/>
        </p:nvSpPr>
        <p:spPr>
          <a:xfrm>
            <a:off x="23396" y="5777286"/>
            <a:ext cx="219803" cy="629485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2450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04900" y="76199"/>
            <a:ext cx="9980682" cy="1407503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Administracijos ir mokytojų klausimynų rezultatai</a:t>
            </a:r>
            <a:br>
              <a:rPr lang="lt-LT" dirty="0"/>
            </a:br>
            <a:r>
              <a:rPr lang="lt-LT" b="1" dirty="0" smtClean="0"/>
              <a:t>Silpnieji </a:t>
            </a:r>
            <a:r>
              <a:rPr lang="lt-LT" b="1" dirty="0"/>
              <a:t>apklausos įsivertinimo aspektai</a:t>
            </a:r>
            <a:br>
              <a:rPr lang="lt-LT" b="1" dirty="0"/>
            </a:br>
            <a:endParaRPr lang="lt-LT" dirty="0"/>
          </a:p>
        </p:txBody>
      </p:sp>
      <p:sp>
        <p:nvSpPr>
          <p:cNvPr id="4" name="Suapvalintas stačiakampis 3"/>
          <p:cNvSpPr/>
          <p:nvPr/>
        </p:nvSpPr>
        <p:spPr>
          <a:xfrm>
            <a:off x="202505" y="2677602"/>
            <a:ext cx="3894994" cy="24794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t-LT" sz="2400" b="1" dirty="0" smtClean="0">
                <a:solidFill>
                  <a:schemeClr val="bg1"/>
                </a:solidFill>
              </a:rPr>
              <a:t>Mūsų mokiniai konstruktyviai sprendžia problemas.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5" name="Suapvalintas stačiakampis 4"/>
          <p:cNvSpPr/>
          <p:nvPr/>
        </p:nvSpPr>
        <p:spPr>
          <a:xfrm>
            <a:off x="4281589" y="2650204"/>
            <a:ext cx="3627303" cy="253422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t-LT" sz="2400" b="1" dirty="0" smtClean="0">
                <a:solidFill>
                  <a:schemeClr val="bg1"/>
                </a:solidFill>
              </a:rPr>
              <a:t>Mūsų mokyklos mokiniai ramiai ir taikiai sprendžia konfliktus.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6" name="Suapvalintas stačiakampis 5"/>
          <p:cNvSpPr/>
          <p:nvPr/>
        </p:nvSpPr>
        <p:spPr>
          <a:xfrm>
            <a:off x="8096107" y="2647157"/>
            <a:ext cx="3755924" cy="25403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t-LT" sz="2400" b="1" dirty="0">
                <a:solidFill>
                  <a:schemeClr val="bg1"/>
                </a:solidFill>
              </a:rPr>
              <a:t>Mūsų mokyklos </a:t>
            </a:r>
            <a:r>
              <a:rPr lang="lt-LT" sz="2400" b="1" dirty="0" smtClean="0">
                <a:solidFill>
                  <a:schemeClr val="bg1"/>
                </a:solidFill>
              </a:rPr>
              <a:t>mokiniai prisiima atsakomybę už savo elgesį.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7" name="Rodyklė žemyn 6"/>
          <p:cNvSpPr/>
          <p:nvPr/>
        </p:nvSpPr>
        <p:spPr>
          <a:xfrm>
            <a:off x="2975733" y="1852981"/>
            <a:ext cx="221230" cy="58029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odyklė žemyn 7"/>
          <p:cNvSpPr/>
          <p:nvPr/>
        </p:nvSpPr>
        <p:spPr>
          <a:xfrm>
            <a:off x="6539420" y="1852981"/>
            <a:ext cx="221230" cy="58029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odyklė žemyn 8"/>
          <p:cNvSpPr/>
          <p:nvPr/>
        </p:nvSpPr>
        <p:spPr>
          <a:xfrm>
            <a:off x="9863454" y="1876862"/>
            <a:ext cx="221230" cy="58029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Struktūrinė schema: jungtis 9"/>
          <p:cNvSpPr/>
          <p:nvPr/>
        </p:nvSpPr>
        <p:spPr>
          <a:xfrm>
            <a:off x="1542600" y="1483704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77,4%</a:t>
            </a:r>
            <a:endParaRPr lang="lt-LT" b="1" dirty="0"/>
          </a:p>
        </p:txBody>
      </p:sp>
      <p:sp>
        <p:nvSpPr>
          <p:cNvPr id="11" name="Struktūrinė schema: jungtis 10"/>
          <p:cNvSpPr/>
          <p:nvPr/>
        </p:nvSpPr>
        <p:spPr>
          <a:xfrm>
            <a:off x="5094173" y="1483703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75%</a:t>
            </a:r>
            <a:endParaRPr lang="lt-LT" b="1" dirty="0"/>
          </a:p>
        </p:txBody>
      </p:sp>
      <p:sp>
        <p:nvSpPr>
          <p:cNvPr id="12" name="Struktūrinė schema: jungtis 11"/>
          <p:cNvSpPr/>
          <p:nvPr/>
        </p:nvSpPr>
        <p:spPr>
          <a:xfrm>
            <a:off x="8495049" y="1446339"/>
            <a:ext cx="1214804" cy="1107233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73,9%</a:t>
            </a:r>
            <a:endParaRPr lang="lt-LT" b="1" dirty="0"/>
          </a:p>
        </p:txBody>
      </p:sp>
    </p:spTree>
    <p:extLst>
      <p:ext uri="{BB962C8B-B14F-4D97-AF65-F5344CB8AC3E}">
        <p14:creationId xmlns:p14="http://schemas.microsoft.com/office/powerpoint/2010/main" val="235253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kademinė literatūra 16 x 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56_TF03431380_TF03431380" id="{B1891B56-8C8D-4598-A3A0-0319BCDB1CA5}" vid="{FAA9DE3D-464E-4E15-98CB-08CA450ABB2B}"/>
    </a:ext>
  </a:extLst>
</a:theme>
</file>

<file path=ppt/theme/theme2.xml><?xml version="1.0" encoding="utf-8"?>
<a:theme xmlns:a="http://schemas.openxmlformats.org/drawingml/2006/main" name="„Office“ tema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4873beb7-5857-4685-be1f-d57550cc96cc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481</Words>
  <Application>Microsoft Office PowerPoint</Application>
  <PresentationFormat>Plačiaekranė</PresentationFormat>
  <Paragraphs>89</Paragraphs>
  <Slides>11</Slides>
  <Notes>6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11</vt:i4>
      </vt:variant>
    </vt:vector>
  </HeadingPairs>
  <TitlesOfParts>
    <vt:vector size="16" baseType="lpstr">
      <vt:lpstr>Arial</vt:lpstr>
      <vt:lpstr>Euphemia</vt:lpstr>
      <vt:lpstr>Plantagenet Cherokee</vt:lpstr>
      <vt:lpstr>Wingdings</vt:lpstr>
      <vt:lpstr>Akademinė literatūra 16 x 9</vt:lpstr>
      <vt:lpstr>Vidaus įsivertinimo anketavimo rezultatai</vt:lpstr>
      <vt:lpstr>Teminio įsivertinimo klausimyno sritis:  ,,REZULTATAI“  </vt:lpstr>
      <vt:lpstr>Respondentų grupės</vt:lpstr>
      <vt:lpstr>Tėvų (globėjų, rūpintojų) anketavimo rezultatai Stiprieji apklausos įsivertinimo aspektai </vt:lpstr>
      <vt:lpstr>Tėvų (globėjų, rūpintojų) anketavimo rezultatai Silpnieji apklausos įsivertinimo aspektai </vt:lpstr>
      <vt:lpstr>Mokinių anketavimo rezultatai Stiprieji apklausos įsivertinimo aspektai </vt:lpstr>
      <vt:lpstr>Mokinių anketavimo rezultatai Silpnieji apklausos įsivertinimo aspektai </vt:lpstr>
      <vt:lpstr>Administracijos ir mokytojų anketavimo rezultatai Stiprieji apklausos įsivertinimo aspektai </vt:lpstr>
      <vt:lpstr>Administracijos ir mokytojų klausimynų rezultatai Silpnieji apklausos įsivertinimo aspektai </vt:lpstr>
      <vt:lpstr>Apibendrinamoji išvada:</vt:lpstr>
      <vt:lpstr> Dėkoju už dėmesį!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2025-06-05T12:32:41Z</dcterms:created>
  <dcterms:modified xsi:type="dcterms:W3CDTF">2025-06-09T10:11:41Z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