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7" r:id="rId2"/>
    <p:sldId id="271" r:id="rId3"/>
    <p:sldId id="297" r:id="rId4"/>
    <p:sldId id="296" r:id="rId5"/>
    <p:sldId id="260" r:id="rId6"/>
    <p:sldId id="258" r:id="rId7"/>
    <p:sldId id="259" r:id="rId8"/>
    <p:sldId id="320" r:id="rId9"/>
    <p:sldId id="265" r:id="rId10"/>
    <p:sldId id="277" r:id="rId11"/>
    <p:sldId id="266" r:id="rId12"/>
    <p:sldId id="267" r:id="rId13"/>
    <p:sldId id="275" r:id="rId14"/>
    <p:sldId id="273" r:id="rId15"/>
    <p:sldId id="272" r:id="rId16"/>
    <p:sldId id="268" r:id="rId17"/>
    <p:sldId id="278" r:id="rId18"/>
    <p:sldId id="280" r:id="rId19"/>
    <p:sldId id="279" r:id="rId20"/>
    <p:sldId id="287" r:id="rId21"/>
    <p:sldId id="288" r:id="rId22"/>
    <p:sldId id="282" r:id="rId23"/>
    <p:sldId id="284" r:id="rId24"/>
    <p:sldId id="285" r:id="rId25"/>
    <p:sldId id="283" r:id="rId26"/>
    <p:sldId id="286" r:id="rId27"/>
    <p:sldId id="322" r:id="rId28"/>
    <p:sldId id="323" r:id="rId29"/>
    <p:sldId id="324" r:id="rId30"/>
    <p:sldId id="325" r:id="rId31"/>
    <p:sldId id="321" r:id="rId32"/>
  </p:sldIdLst>
  <p:sldSz cx="12192000" cy="6858000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4B1156A-380E-4F78-BDF5-A606A8083BF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529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FC4AE3B-E39B-4296-AA72-EB0B681712A0}" type="datetime1">
              <a:rPr lang="lt-LT" smtClean="0"/>
              <a:t>2024-03-14</a:t>
            </a:fld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4A4F617-7A30-41D4-AB86-5D833C98E18B}" type="slidenum">
              <a:rPr lang="lt-LT" smtClean="0"/>
              <a:t>‹#›</a:t>
            </a:fld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antraštės vietos rezervavimo ženklas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7CA4522-C849-4B84-A813-E08862A36B6E}" type="datetime1">
              <a:rPr lang="lt-LT" smtClean="0"/>
              <a:t>2024-03-14</a:t>
            </a:fld>
            <a:endParaRPr lang="lt-LT" dirty="0"/>
          </a:p>
        </p:txBody>
      </p:sp>
      <p:sp>
        <p:nvSpPr>
          <p:cNvPr id="4" name="3 skaidrės vaizdo vietos rezervavimo ženkla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lt-LT" dirty="0"/>
          </a:p>
        </p:txBody>
      </p:sp>
      <p:sp>
        <p:nvSpPr>
          <p:cNvPr id="5" name="4 pastabų vietos rezervavimo ženklas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lt-LT" dirty="0"/>
              <a:t>Spustelėkite, jei norite redaguoti ruošinio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B9A179D-2D27-49E2-B022-8EDDA2EFE682}" type="slidenum">
              <a:rPr lang="lt-LT" smtClean="0"/>
              <a:t>‹#›</a:t>
            </a:fld>
            <a:endParaRPr lang="lt-L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kaidrės vaizdo vietos rezervavimo ženklas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pastabų vietos rezervavimo ženklas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lt-LT" sz="1200" i="1" dirty="0">
                <a:latin typeface="Arial" panose="020B0604020202020204" pitchFamily="34" charset="0"/>
                <a:cs typeface="Arial" panose="020B0604020202020204" pitchFamily="34" charset="0"/>
              </a:rPr>
              <a:t>Norėdami keisti šios skaidrės vaizdą, pasirinkite paveikslėlį ir jį panaikinkite. Tada spustelėkite piktogramą Paveikslėliai vietos rezervavimo ženkle, kad įterptumėte savo vaizdą.</a:t>
            </a:r>
          </a:p>
          <a:p>
            <a:pPr rtl="0"/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1B9A179D-2D27-49E2-B022-8EDDA2EFE682}" type="slidenum">
              <a:rPr lang="lt-LT" smtClean="0"/>
              <a:t>1</a:t>
            </a:fld>
            <a:endParaRPr lang="lt-L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lt-LT" smtClean="0"/>
              <a:t>5</a:t>
            </a:fld>
            <a:endParaRPr lang="lt-L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lt-LT" smtClean="0"/>
              <a:t>6</a:t>
            </a:fld>
            <a:endParaRPr lang="lt-L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lt-LT" smtClean="0"/>
              <a:t>7</a:t>
            </a:fld>
            <a:endParaRPr lang="lt-L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lt-LT" smtClean="0"/>
              <a:t>9</a:t>
            </a:fld>
            <a:endParaRPr lang="lt-L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lt-LT" smtClean="0"/>
              <a:t>11</a:t>
            </a:fld>
            <a:endParaRPr lang="lt-L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lt-LT" smtClean="0"/>
              <a:t>12</a:t>
            </a:fld>
            <a:endParaRPr lang="lt-L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1B9A179D-2D27-49E2-B022-8EDDA2EFE682}" type="slidenum">
              <a:rPr lang="lt-LT" smtClean="0"/>
              <a:t>16</a:t>
            </a:fld>
            <a:endParaRPr lang="lt-L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ad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laisva forma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noAutofit/>
          </a:bodyPr>
          <a:lstStyle/>
          <a:p>
            <a:pPr rtl="0"/>
            <a:endParaRPr lang="lt-LT" sz="1800" dirty="0"/>
          </a:p>
        </p:txBody>
      </p:sp>
      <p:sp>
        <p:nvSpPr>
          <p:cNvPr id="7" name="6 laisva forma"/>
          <p:cNvSpPr/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lvl="0" rtl="0"/>
            <a:endParaRPr lang="lt-LT" sz="1800" dirty="0"/>
          </a:p>
        </p:txBody>
      </p:sp>
      <p:sp>
        <p:nvSpPr>
          <p:cNvPr id="8" name="7 laisva forma"/>
          <p:cNvSpPr/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lvl="0" rtl="0"/>
            <a:endParaRPr lang="lt-LT" sz="1800" dirty="0"/>
          </a:p>
        </p:txBody>
      </p:sp>
      <p:sp>
        <p:nvSpPr>
          <p:cNvPr id="2" name="1 pavadinimas"/>
          <p:cNvSpPr>
            <a:spLocks noGrp="1"/>
          </p:cNvSpPr>
          <p:nvPr>
            <p:ph type="ctrTitle" hasCustomPrompt="1"/>
          </p:nvPr>
        </p:nvSpPr>
        <p:spPr>
          <a:xfrm>
            <a:off x="1295400" y="1873584"/>
            <a:ext cx="640080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lt-LT"/>
              <a:t>Spustelėję redag. ruoš. pavad. stilių</a:t>
            </a:r>
            <a:endParaRPr lang="lt-LT" dirty="0"/>
          </a:p>
        </p:txBody>
      </p:sp>
      <p:sp>
        <p:nvSpPr>
          <p:cNvPr id="3" name="2 paantraštė"/>
          <p:cNvSpPr>
            <a:spLocks noGrp="1"/>
          </p:cNvSpPr>
          <p:nvPr>
            <p:ph type="subTitle" idx="1" hasCustomPrompt="1"/>
          </p:nvPr>
        </p:nvSpPr>
        <p:spPr>
          <a:xfrm>
            <a:off x="1295400" y="4572000"/>
            <a:ext cx="6400800" cy="16002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lt-LT"/>
              <a:t>Spustelėkite norėdami redaguoti šablono paantraštės stilių</a:t>
            </a:r>
            <a:endParaRPr lang="lt-L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lt-LT"/>
              <a:t>Spustelėję redag. ruoš. pavad. stilių</a:t>
            </a:r>
            <a:endParaRPr lang="lt-LT" dirty="0"/>
          </a:p>
        </p:txBody>
      </p:sp>
      <p:sp>
        <p:nvSpPr>
          <p:cNvPr id="3" name="2 paveikslėlio vietos rezervavimo ženklas" descr="Tuščias vietos rezervavimo ženklas vaizdui įtraukti. Spustelėkite vietos rezervavimo ženklą ir pasirinkite vaizdą, kurį norite įtraukti"/>
          <p:cNvSpPr>
            <a:spLocks noGrp="1"/>
          </p:cNvSpPr>
          <p:nvPr>
            <p:ph type="pic" idx="1" hasCustomPrompt="1"/>
          </p:nvPr>
        </p:nvSpPr>
        <p:spPr>
          <a:xfrm>
            <a:off x="4724400" y="1828801"/>
            <a:ext cx="6172200" cy="4343400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lt-LT"/>
              <a:t>Spustelėkite piktogr. norėdami įtraukti pav.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 hasCustomPrompt="1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lt-LT" dirty="0"/>
              <a:t>Spustelėję redaguokite šablono teksto stilius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dirty="0"/>
              <a:t>Įtraukti poraštę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F6BFD2-2D2C-41A2-89C8-8C3C6DC8D76E}" type="datetime1">
              <a:rPr lang="lt-LT" smtClean="0"/>
              <a:t>2024-03-14</a:t>
            </a:fld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lt-LT" smtClean="0"/>
              <a:t>‹#›</a:t>
            </a:fld>
            <a:endParaRPr lang="lt-L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Du paveikslėliai su antraštė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tačiakampis"/>
          <p:cNvSpPr/>
          <p:nvPr/>
        </p:nvSpPr>
        <p:spPr bwMode="invGray"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10" name="9 stačiakampis"/>
          <p:cNvSpPr/>
          <p:nvPr/>
        </p:nvSpPr>
        <p:spPr bwMode="invGray"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11" name="10 stačiakampis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sz="1800" dirty="0"/>
          </a:p>
        </p:txBody>
      </p:sp>
      <p:sp>
        <p:nvSpPr>
          <p:cNvPr id="12" name="11 stačiakampis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sz="1800" dirty="0"/>
          </a:p>
        </p:txBody>
      </p:sp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1295400" y="255134"/>
            <a:ext cx="9601200" cy="103685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lt-LT"/>
              <a:t>Spustelėję redag. ruoš. pavad. stilių</a:t>
            </a:r>
            <a:endParaRPr lang="lt-LT" dirty="0"/>
          </a:p>
        </p:txBody>
      </p:sp>
      <p:sp>
        <p:nvSpPr>
          <p:cNvPr id="3" name="2 paveikslėlio vietos rezervavimo ženklas" descr="Tuščias vietos rezervavimo ženklas vaizdui įtraukti. Spustelėkite vietos rezervavimo ženklą ir pasirinkite vaizdą, kurį norite įtraukti"/>
          <p:cNvSpPr>
            <a:spLocks noGrp="1"/>
          </p:cNvSpPr>
          <p:nvPr>
            <p:ph type="pic" idx="1" hasCustomPrompt="1"/>
          </p:nvPr>
        </p:nvSpPr>
        <p:spPr>
          <a:xfrm>
            <a:off x="1298448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lt-LT"/>
              <a:t>Spustelėkite piktogr. norėdami įtraukti pav.</a:t>
            </a:r>
            <a:endParaRPr lang="lt-LT" dirty="0"/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 hasCustomPrompt="1"/>
          </p:nvPr>
        </p:nvSpPr>
        <p:spPr bwMode="invGray">
          <a:xfrm>
            <a:off x="1371273" y="5333098"/>
            <a:ext cx="4420252" cy="839102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lt-LT" dirty="0"/>
              <a:t>Spustelėję redaguokite šablono teksto stilius</a:t>
            </a:r>
          </a:p>
        </p:txBody>
      </p:sp>
      <p:sp>
        <p:nvSpPr>
          <p:cNvPr id="8" name="2 paveikslėlio vietos rezervavimo ženklas" descr="Tuščias vietos rezervavimo ženklas vaizdui įtraukti. Spustelėkite vietos rezervavimo ženklą ir pasirinkite vaizdą, kurį norite įtraukti"/>
          <p:cNvSpPr>
            <a:spLocks noGrp="1"/>
          </p:cNvSpPr>
          <p:nvPr>
            <p:ph type="pic" idx="13" hasCustomPrompt="1"/>
          </p:nvPr>
        </p:nvSpPr>
        <p:spPr>
          <a:xfrm>
            <a:off x="6324600" y="1828801"/>
            <a:ext cx="4572000" cy="3428999"/>
          </a:xfrm>
        </p:spPr>
        <p:txBody>
          <a:bodyPr tIns="27432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lt-LT"/>
              <a:t>Spustelėkite piktogr. norėdami įtraukti pav.</a:t>
            </a:r>
            <a:endParaRPr lang="lt-LT" dirty="0"/>
          </a:p>
        </p:txBody>
      </p:sp>
      <p:sp>
        <p:nvSpPr>
          <p:cNvPr id="13" name="3 teksto vietos rezervavimo ženklas"/>
          <p:cNvSpPr>
            <a:spLocks noGrp="1"/>
          </p:cNvSpPr>
          <p:nvPr>
            <p:ph type="body" sz="half" idx="14" hasCustomPrompt="1"/>
          </p:nvPr>
        </p:nvSpPr>
        <p:spPr bwMode="invGray">
          <a:xfrm>
            <a:off x="6412954" y="5333098"/>
            <a:ext cx="4420252" cy="839102"/>
          </a:xfrm>
        </p:spPr>
        <p:txBody>
          <a:bodyPr rtlCol="0" anchor="t">
            <a:normAutofit/>
          </a:bodyPr>
          <a:lstStyle>
            <a:lvl1pPr marL="0" indent="0" rtl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lt-LT" dirty="0"/>
              <a:t>Spustelėję redaguokite šablono teksto stilius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dirty="0"/>
              <a:t>Įtraukti poraštę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109982-66C6-45D9-B7AA-E85EE94F2FCF}" type="datetime1">
              <a:rPr lang="lt-LT" smtClean="0"/>
              <a:t>2024-03-14</a:t>
            </a:fld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lt-LT" smtClean="0"/>
              <a:t>‹#›</a:t>
            </a:fld>
            <a:endParaRPr lang="lt-L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lt-LT"/>
              <a:t>Spustelėję redag. ruoš. pavad. stilių</a:t>
            </a:r>
            <a:endParaRPr lang="lt-LT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lt-LT" dirty="0"/>
              <a:t>Spustelėję redaguokite šablono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dirty="0"/>
              <a:t>Įtraukti poraštę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717DBB-C4C5-4DB3-9AA7-778B231CC1EA}" type="datetime1">
              <a:rPr lang="lt-LT" smtClean="0"/>
              <a:t>2024-03-14</a:t>
            </a:fld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lt-LT" smtClean="0"/>
              <a:t>‹#›</a:t>
            </a:fld>
            <a:endParaRPr lang="lt-L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tačiakampis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8" name="7 stačiakampis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9" name="8 stačiakampis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2" name="1 vertikalus pavadinimas"/>
          <p:cNvSpPr>
            <a:spLocks noGrp="1"/>
          </p:cNvSpPr>
          <p:nvPr>
            <p:ph type="title" orient="vert" hasCustomPrompt="1"/>
          </p:nvPr>
        </p:nvSpPr>
        <p:spPr>
          <a:xfrm>
            <a:off x="9871318" y="685800"/>
            <a:ext cx="1033272" cy="5486400"/>
          </a:xfrm>
        </p:spPr>
        <p:txBody>
          <a:bodyPr vert="eaVert" rtlCol="0"/>
          <a:lstStyle/>
          <a:p>
            <a:pPr rtl="0"/>
            <a:r>
              <a:rPr lang="lt-LT"/>
              <a:t>Spustelėję redag. ruoš. pavad. stilių</a:t>
            </a:r>
            <a:endParaRPr lang="lt-LT" dirty="0"/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 hasCustomPrompt="1"/>
          </p:nvPr>
        </p:nvSpPr>
        <p:spPr>
          <a:xfrm>
            <a:off x="1295400" y="685800"/>
            <a:ext cx="7976754" cy="5486400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lt-LT" dirty="0"/>
              <a:t>Spustelėję redaguokite šablono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dirty="0"/>
              <a:t>Įtraukti poraštę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B4657E-DAA2-4984-B0DD-2C919FB6BA55}" type="datetime1">
              <a:rPr lang="lt-LT" smtClean="0"/>
              <a:t>2024-03-14</a:t>
            </a:fld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7F8E3F6-DE14-48B2-B2BC-6FABA9630FB8}" type="slidenum">
              <a:rPr lang="lt-LT" smtClean="0"/>
              <a:t>‹#›</a:t>
            </a:fld>
            <a:endParaRPr lang="lt-L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lt-LT"/>
              <a:t>Spustelėję redag. ruoš. pavad. stilių</a:t>
            </a:r>
            <a:endParaRPr lang="lt-LT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lt-LT" dirty="0"/>
              <a:t>Spustelėję redaguokite šablono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dirty="0"/>
              <a:t>Įtraukti poraštę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B27FB4-4F3E-44FF-AA31-B1A1ADC65026}" type="datetime1">
              <a:rPr lang="lt-LT" smtClean="0"/>
              <a:t>2024-03-14</a:t>
            </a:fld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lt-LT" smtClean="0"/>
              <a:t>‹#›</a:t>
            </a:fld>
            <a:endParaRPr lang="lt-L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dinė skaidrė su paveikslėli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stačiakampis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lt-LT" sz="1800" dirty="0"/>
          </a:p>
        </p:txBody>
      </p:sp>
      <p:sp>
        <p:nvSpPr>
          <p:cNvPr id="11" name="6 laisva forma"/>
          <p:cNvSpPr/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lvl="0" rtl="0"/>
            <a:endParaRPr lang="lt-LT" sz="1800" dirty="0"/>
          </a:p>
        </p:txBody>
      </p:sp>
      <p:sp>
        <p:nvSpPr>
          <p:cNvPr id="12" name="7 laisva forma"/>
          <p:cNvSpPr/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lvl="0" rtl="0"/>
            <a:endParaRPr lang="lt-LT" sz="1800" dirty="0"/>
          </a:p>
        </p:txBody>
      </p:sp>
      <p:sp>
        <p:nvSpPr>
          <p:cNvPr id="2" name="1 pavadinimas"/>
          <p:cNvSpPr>
            <a:spLocks noGrp="1"/>
          </p:cNvSpPr>
          <p:nvPr>
            <p:ph type="ctrTitle" hasCustomPrompt="1"/>
          </p:nvPr>
        </p:nvSpPr>
        <p:spPr>
          <a:xfrm>
            <a:off x="1295401" y="1873584"/>
            <a:ext cx="5120640" cy="2560320"/>
          </a:xfrm>
        </p:spPr>
        <p:txBody>
          <a:bodyPr rtlCol="0"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pPr rtl="0"/>
            <a:r>
              <a:rPr lang="lt-LT"/>
              <a:t>Spustelėję redag. ruoš. pavad. stilių</a:t>
            </a:r>
            <a:endParaRPr lang="lt-LT" dirty="0"/>
          </a:p>
        </p:txBody>
      </p:sp>
      <p:sp>
        <p:nvSpPr>
          <p:cNvPr id="15" name="14 paveikslėlio vietos rezervavimo ženklas" descr="Tuščias vietos rezervavimo ženklas vaizdui įtraukti. Spustelėkite vietos rezervavimo ženklą ir pasirinkite vaizdą, kurį norite įtraukti"/>
          <p:cNvSpPr>
            <a:spLocks noGrp="1"/>
          </p:cNvSpPr>
          <p:nvPr>
            <p:ph type="pic" sz="quarter" idx="10" hasCustomPrompt="1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lt-LT"/>
              <a:t>Spustelėkite piktogr. norėdami įtraukti pav.</a:t>
            </a:r>
            <a:endParaRPr lang="lt-LT" dirty="0"/>
          </a:p>
        </p:txBody>
      </p:sp>
      <p:sp>
        <p:nvSpPr>
          <p:cNvPr id="3" name="2 paantraštė"/>
          <p:cNvSpPr>
            <a:spLocks noGrp="1"/>
          </p:cNvSpPr>
          <p:nvPr>
            <p:ph type="subTitle" idx="1" hasCustomPrompt="1"/>
          </p:nvPr>
        </p:nvSpPr>
        <p:spPr>
          <a:xfrm>
            <a:off x="1295401" y="4572000"/>
            <a:ext cx="5120640" cy="1600200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lt-LT"/>
              <a:t>Spustelėkite norėdami redaguoti šablono paantraštės stilių</a:t>
            </a:r>
            <a:endParaRPr lang="lt-L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5 stačiakampis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rtl="0"/>
            <a:endParaRPr lang="lt-LT" sz="1800" noProof="0" dirty="0"/>
          </a:p>
        </p:txBody>
      </p:sp>
      <p:sp>
        <p:nvSpPr>
          <p:cNvPr id="8" name="6 laisva forma"/>
          <p:cNvSpPr/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lvl="0" rtl="0"/>
            <a:endParaRPr lang="lt-LT" sz="1800" noProof="0" dirty="0"/>
          </a:p>
        </p:txBody>
      </p:sp>
      <p:sp>
        <p:nvSpPr>
          <p:cNvPr id="9" name="7 laisva forma"/>
          <p:cNvSpPr/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lvl="0" rtl="0"/>
            <a:endParaRPr lang="lt-LT" sz="1800" noProof="0" dirty="0"/>
          </a:p>
        </p:txBody>
      </p:sp>
      <p:sp>
        <p:nvSpPr>
          <p:cNvPr id="10" name="7 laisva forma"/>
          <p:cNvSpPr/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/>
          <a:lstStyle/>
          <a:p>
            <a:pPr lvl="0" rtl="0"/>
            <a:endParaRPr lang="lt-LT" sz="1800" noProof="0" dirty="0"/>
          </a:p>
        </p:txBody>
      </p:sp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1295398" y="2914650"/>
            <a:ext cx="8046720" cy="1557338"/>
          </a:xfrm>
        </p:spPr>
        <p:txBody>
          <a:bodyPr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rtl="0"/>
            <a:r>
              <a:rPr lang="lt-LT" noProof="0"/>
              <a:t>Spustelėję redag. ruoš. pavad. stilių</a:t>
            </a:r>
            <a:endParaRPr lang="lt-LT" noProof="0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 hasCustomPrompt="1"/>
          </p:nvPr>
        </p:nvSpPr>
        <p:spPr>
          <a:xfrm>
            <a:off x="1295398" y="4589463"/>
            <a:ext cx="8046718" cy="1011237"/>
          </a:xfrm>
        </p:spPr>
        <p:txBody>
          <a:bodyPr rtlCol="0"/>
          <a:lstStyle>
            <a:lvl1pPr marL="0" indent="0" rtl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t-LT" noProof="0" dirty="0"/>
              <a:t>Spustelėję redaguokite šablono teksto stilius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lt-LT" noProof="0"/>
              <a:t>Spustelėję redag. ruoš. pavad. stilių</a:t>
            </a:r>
            <a:endParaRPr lang="lt-LT" noProof="0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sz="half" idx="1" hasCustomPrompt="1"/>
          </p:nvPr>
        </p:nvSpPr>
        <p:spPr>
          <a:xfrm>
            <a:off x="1295400" y="1828800"/>
            <a:ext cx="4572000" cy="4343400"/>
          </a:xfrm>
        </p:spPr>
        <p:txBody>
          <a:bodyPr rtlCol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</a:lstStyle>
          <a:p>
            <a:pPr lvl="0" rtl="0"/>
            <a:r>
              <a:rPr lang="lt-LT" noProof="0" dirty="0"/>
              <a:t>Spustelėję redaguokite šablono teksto stilius</a:t>
            </a:r>
          </a:p>
          <a:p>
            <a:pPr lvl="1" rtl="0"/>
            <a:r>
              <a:rPr lang="lt-LT" noProof="0" dirty="0"/>
              <a:t>Antras lygis</a:t>
            </a:r>
          </a:p>
          <a:p>
            <a:pPr lvl="2" rtl="0"/>
            <a:r>
              <a:rPr lang="lt-LT" noProof="0" dirty="0"/>
              <a:t>Trečias lygis</a:t>
            </a:r>
          </a:p>
          <a:p>
            <a:pPr lvl="3" rtl="0"/>
            <a:r>
              <a:rPr lang="lt-LT" noProof="0" dirty="0"/>
              <a:t>Ketvirtas lygis</a:t>
            </a:r>
          </a:p>
          <a:p>
            <a:pPr lvl="4" rtl="0"/>
            <a:r>
              <a:rPr lang="lt-LT" noProof="0" dirty="0"/>
              <a:t>Penktas lygis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 hasCustomPrompt="1"/>
          </p:nvPr>
        </p:nvSpPr>
        <p:spPr>
          <a:xfrm>
            <a:off x="6324600" y="1828799"/>
            <a:ext cx="4572000" cy="4343401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lt-LT" noProof="0" dirty="0"/>
              <a:t>Spustelėję redaguokite šablono teksto stilius</a:t>
            </a:r>
          </a:p>
          <a:p>
            <a:pPr lvl="1" rtl="0"/>
            <a:r>
              <a:rPr lang="lt-LT" noProof="0" dirty="0"/>
              <a:t>Antras lygis</a:t>
            </a:r>
          </a:p>
          <a:p>
            <a:pPr lvl="2" rtl="0"/>
            <a:r>
              <a:rPr lang="lt-LT" noProof="0" dirty="0"/>
              <a:t>Trečias lygis</a:t>
            </a:r>
          </a:p>
          <a:p>
            <a:pPr lvl="3" rtl="0"/>
            <a:r>
              <a:rPr lang="lt-LT" noProof="0" dirty="0"/>
              <a:t>Ketvirtas lygis</a:t>
            </a:r>
          </a:p>
          <a:p>
            <a:pPr lvl="4" rtl="0"/>
            <a:r>
              <a:rPr lang="lt-LT" noProof="0" dirty="0"/>
              <a:t>Penktas lygis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poraštę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1F6B9D-600A-46AB-8459-53C07312DE4E}" type="datetime1">
              <a:rPr lang="lt-LT" noProof="0" smtClean="0"/>
              <a:t>2024-03-14</a:t>
            </a:fld>
            <a:endParaRPr lang="lt-LT" noProof="0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lt-LT" noProof="0" smtClean="0"/>
              <a:t>‹#›</a:t>
            </a:fld>
            <a:endParaRPr lang="lt-L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1295400" y="255134"/>
            <a:ext cx="9601200" cy="1036850"/>
          </a:xfrm>
        </p:spPr>
        <p:txBody>
          <a:bodyPr rtlCol="0"/>
          <a:lstStyle/>
          <a:p>
            <a:pPr rtl="0"/>
            <a:r>
              <a:rPr lang="lt-LT" noProof="0"/>
              <a:t>Spustelėję redag. ruoš. pavad. stilių</a:t>
            </a:r>
            <a:endParaRPr lang="lt-LT" noProof="0" dirty="0"/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 hasCustomPrompt="1"/>
          </p:nvPr>
        </p:nvSpPr>
        <p:spPr>
          <a:xfrm>
            <a:off x="1295400" y="1828800"/>
            <a:ext cx="4572000" cy="850392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 noProof="0" dirty="0"/>
              <a:t>Spustelėję redaguokite šablono teksto stilius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 hasCustomPrompt="1"/>
          </p:nvPr>
        </p:nvSpPr>
        <p:spPr>
          <a:xfrm>
            <a:off x="1295400" y="2705100"/>
            <a:ext cx="4572000" cy="34671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lt-LT" noProof="0" dirty="0"/>
              <a:t>Spustelėję redaguokite šablono teksto stilius</a:t>
            </a:r>
          </a:p>
          <a:p>
            <a:pPr lvl="1" rtl="0"/>
            <a:r>
              <a:rPr lang="lt-LT" noProof="0" dirty="0"/>
              <a:t>Antras lygis</a:t>
            </a:r>
          </a:p>
          <a:p>
            <a:pPr lvl="2" rtl="0"/>
            <a:r>
              <a:rPr lang="lt-LT" noProof="0" dirty="0"/>
              <a:t>Trečias lygis</a:t>
            </a:r>
          </a:p>
          <a:p>
            <a:pPr lvl="3" rtl="0"/>
            <a:r>
              <a:rPr lang="lt-LT" noProof="0" dirty="0"/>
              <a:t>Ketvirtas lygis</a:t>
            </a:r>
          </a:p>
          <a:p>
            <a:pPr lvl="4" rtl="0"/>
            <a:r>
              <a:rPr lang="lt-LT" noProof="0" dirty="0"/>
              <a:t>Penktas lygis</a:t>
            </a:r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 hasCustomPrompt="1"/>
          </p:nvPr>
        </p:nvSpPr>
        <p:spPr>
          <a:xfrm>
            <a:off x="6324600" y="1828800"/>
            <a:ext cx="4572000" cy="847725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 noProof="0" dirty="0"/>
              <a:t>Spustelėję redaguokite šablono teksto stilius</a:t>
            </a:r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 hasCustomPrompt="1"/>
          </p:nvPr>
        </p:nvSpPr>
        <p:spPr>
          <a:xfrm>
            <a:off x="6324600" y="2705100"/>
            <a:ext cx="4572000" cy="3467100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lt-LT" noProof="0" dirty="0"/>
              <a:t>Spustelėję redaguokite šablono teksto stilius</a:t>
            </a:r>
          </a:p>
          <a:p>
            <a:pPr lvl="1" rtl="0"/>
            <a:r>
              <a:rPr lang="lt-LT" noProof="0" dirty="0"/>
              <a:t>Antras lygis</a:t>
            </a:r>
          </a:p>
          <a:p>
            <a:pPr lvl="2" rtl="0"/>
            <a:r>
              <a:rPr lang="lt-LT" noProof="0" dirty="0"/>
              <a:t>Trečias lygis</a:t>
            </a:r>
          </a:p>
          <a:p>
            <a:pPr lvl="3" rtl="0"/>
            <a:r>
              <a:rPr lang="lt-LT" noProof="0" dirty="0"/>
              <a:t>Ketvirtas lygis</a:t>
            </a:r>
          </a:p>
          <a:p>
            <a:pPr lvl="4" rtl="0"/>
            <a:r>
              <a:rPr lang="lt-LT" noProof="0" dirty="0"/>
              <a:t>Penktas lygis</a:t>
            </a:r>
          </a:p>
        </p:txBody>
      </p:sp>
      <p:sp>
        <p:nvSpPr>
          <p:cNvPr id="8" name="7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noProof="0" dirty="0"/>
              <a:t>Įtraukti poraštę</a:t>
            </a:r>
          </a:p>
        </p:txBody>
      </p:sp>
      <p:sp>
        <p:nvSpPr>
          <p:cNvPr id="7" name="6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ECE820-04FB-4074-B1C3-2696525353C8}" type="datetime1">
              <a:rPr lang="lt-LT" noProof="0" smtClean="0"/>
              <a:t>2024-03-14</a:t>
            </a:fld>
            <a:endParaRPr lang="lt-LT" noProof="0" dirty="0"/>
          </a:p>
        </p:txBody>
      </p:sp>
      <p:sp>
        <p:nvSpPr>
          <p:cNvPr id="9" name="8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lt-LT" noProof="0" smtClean="0"/>
              <a:t>‹#›</a:t>
            </a:fld>
            <a:endParaRPr lang="lt-LT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lt-LT"/>
              <a:t>Spustelėję redag. ruoš. pavad. stilių</a:t>
            </a:r>
            <a:endParaRPr lang="lt-LT" dirty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dirty="0"/>
              <a:t>Įtraukti poraštę</a:t>
            </a:r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8D88323-CAD8-452B-BCBB-0381917F9336}" type="datetime1">
              <a:rPr lang="lt-LT" smtClean="0"/>
              <a:t>2024-03-14</a:t>
            </a:fld>
            <a:endParaRPr lang="lt-LT" dirty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lt-LT" smtClean="0"/>
              <a:t>‹#›</a:t>
            </a:fld>
            <a:endParaRPr lang="lt-L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dirty="0"/>
              <a:t>Įtraukti poraštę</a:t>
            </a:r>
          </a:p>
        </p:txBody>
      </p:sp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C52DF1-8394-4190-9209-20AF297DB9D4}" type="datetime1">
              <a:rPr lang="lt-LT" smtClean="0"/>
              <a:t>2024-03-14</a:t>
            </a:fld>
            <a:endParaRPr lang="lt-LT" dirty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lt-LT" smtClean="0"/>
              <a:t>‹#›</a:t>
            </a:fld>
            <a:endParaRPr lang="lt-L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lt-LT"/>
              <a:t>Spustelėję redag. ruoš. pavad. stilių</a:t>
            </a:r>
            <a:endParaRPr lang="lt-LT" dirty="0"/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 hasCustomPrompt="1"/>
          </p:nvPr>
        </p:nvSpPr>
        <p:spPr>
          <a:xfrm>
            <a:off x="4728209" y="1828800"/>
            <a:ext cx="6126480" cy="43434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lt-LT" dirty="0"/>
              <a:t>Spustelėję redaguokite šablono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 hasCustomPrompt="1"/>
          </p:nvPr>
        </p:nvSpPr>
        <p:spPr>
          <a:xfrm>
            <a:off x="1295400" y="1828800"/>
            <a:ext cx="3017520" cy="434340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lt-LT" dirty="0"/>
              <a:t>Spustelėję redaguokite šablono teksto stilius</a:t>
            </a:r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lt-LT" dirty="0"/>
              <a:t>Įtraukti poraštę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09B0CC-AA29-423A-A22E-08127B649B84}" type="datetime1">
              <a:rPr lang="lt-LT" smtClean="0"/>
              <a:t>2024-03-14</a:t>
            </a:fld>
            <a:endParaRPr lang="lt-LT" dirty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7F8E3F6-DE14-48B2-B2BC-6FABA9630FB8}" type="slidenum">
              <a:rPr lang="lt-LT" smtClean="0"/>
              <a:t>‹#›</a:t>
            </a:fld>
            <a:endParaRPr lang="lt-L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tačiakampis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8" name="7 stačiakampis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9" name="8 stačiakampis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 dirty="0"/>
          </a:p>
        </p:txBody>
      </p:sp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lt-LT" dirty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lt-LT" dirty="0"/>
              <a:t>Spustelėję redaguokite šablono teksto stilius</a:t>
            </a:r>
          </a:p>
          <a:p>
            <a:pPr lvl="1" rtl="0"/>
            <a:r>
              <a:rPr lang="lt-LT" dirty="0"/>
              <a:t>Antras lygis</a:t>
            </a:r>
          </a:p>
          <a:p>
            <a:pPr lvl="2" rtl="0"/>
            <a:r>
              <a:rPr lang="lt-LT" dirty="0"/>
              <a:t>Trečias lygis</a:t>
            </a:r>
          </a:p>
          <a:p>
            <a:pPr lvl="3" rtl="0"/>
            <a:r>
              <a:rPr lang="lt-LT" dirty="0"/>
              <a:t>Ketvirtas lygis</a:t>
            </a:r>
          </a:p>
          <a:p>
            <a:pPr lvl="4" rtl="0"/>
            <a:r>
              <a:rPr lang="lt-LT" dirty="0"/>
              <a:t>Penktas lygis</a:t>
            </a:r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lt-LT" dirty="0"/>
              <a:t>Įtraukti poraštę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CEF51B81-30C4-4708-9B78-6DC9553981F4}" type="datetime1">
              <a:rPr lang="lt-LT" smtClean="0"/>
              <a:t>2024-03-14</a:t>
            </a:fld>
            <a:endParaRPr lang="lt-LT" dirty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A7F8E3F6-DE14-48B2-B2BC-6FABA9630FB8}" type="slidenum">
              <a:rPr lang="lt-LT" smtClean="0"/>
              <a:t>‹#›</a:t>
            </a:fld>
            <a:endParaRPr lang="lt-L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ctrTitle"/>
          </p:nvPr>
        </p:nvSpPr>
        <p:spPr>
          <a:xfrm>
            <a:off x="1163516" y="1469139"/>
            <a:ext cx="5120640" cy="2560320"/>
          </a:xfrm>
        </p:spPr>
        <p:txBody>
          <a:bodyPr rtlCol="0"/>
          <a:lstStyle/>
          <a:p>
            <a:pPr algn="ctr" rtl="0"/>
            <a:r>
              <a:rPr lang="pl-PL" dirty="0" err="1"/>
              <a:t>Vilniaus</a:t>
            </a:r>
            <a:r>
              <a:rPr lang="pl-PL" dirty="0"/>
              <a:t> </a:t>
            </a:r>
            <a:r>
              <a:rPr lang="pl-PL" dirty="0" err="1"/>
              <a:t>miesto</a:t>
            </a:r>
            <a:r>
              <a:rPr lang="pl-PL" dirty="0"/>
              <a:t> </a:t>
            </a:r>
            <a:r>
              <a:rPr lang="lt-LT" dirty="0"/>
              <a:t>švietimo stebėsenos sistema</a:t>
            </a:r>
          </a:p>
        </p:txBody>
      </p:sp>
      <p:sp>
        <p:nvSpPr>
          <p:cNvPr id="3" name="2 paantraštė"/>
          <p:cNvSpPr>
            <a:spLocks noGrp="1"/>
          </p:cNvSpPr>
          <p:nvPr>
            <p:ph type="subTitle" idx="1"/>
          </p:nvPr>
        </p:nvSpPr>
        <p:spPr>
          <a:xfrm>
            <a:off x="1046285" y="4193930"/>
            <a:ext cx="5237871" cy="1600200"/>
          </a:xfrm>
        </p:spPr>
        <p:txBody>
          <a:bodyPr rtlCol="0"/>
          <a:lstStyle/>
          <a:p>
            <a:pPr algn="ctr" rtl="0"/>
            <a:r>
              <a:rPr lang="lt-LT" dirty="0"/>
              <a:t>Apklausos rezultatų duomenų apibendrinimas ir pristatymas</a:t>
            </a:r>
          </a:p>
          <a:p>
            <a:pPr rtl="0"/>
            <a:r>
              <a:rPr lang="lt-LT" sz="1600" dirty="0"/>
              <a:t>                                 2024 m. </a:t>
            </a:r>
            <a:r>
              <a:rPr lang="lt-LT" sz="1600"/>
              <a:t>vasario 29 </a:t>
            </a:r>
            <a:r>
              <a:rPr lang="lt-LT" sz="1600" dirty="0"/>
              <a:t>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2" y="616752"/>
            <a:ext cx="10394673" cy="5660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44" y="491856"/>
            <a:ext cx="10406084" cy="55660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lt-LT" dirty="0">
                <a:sym typeface="+mn-ea"/>
              </a:rPr>
              <a:t>Administracinio, pedagoginio ir aptarnaujančio personalo klausimynas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84" y="1691165"/>
            <a:ext cx="9645161" cy="50161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apvalintas stačiakampis 3"/>
          <p:cNvSpPr/>
          <p:nvPr/>
        </p:nvSpPr>
        <p:spPr>
          <a:xfrm>
            <a:off x="1591409" y="606669"/>
            <a:ext cx="990013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dirty="0"/>
              <a:t>Stipriosios ir silpnosios progimnazijos sritys</a:t>
            </a:r>
          </a:p>
        </p:txBody>
      </p:sp>
      <p:sp>
        <p:nvSpPr>
          <p:cNvPr id="7" name="Struktūrinė schema: suliejimas 6"/>
          <p:cNvSpPr/>
          <p:nvPr/>
        </p:nvSpPr>
        <p:spPr>
          <a:xfrm>
            <a:off x="5002823" y="1802424"/>
            <a:ext cx="6787662" cy="4510454"/>
          </a:xfrm>
          <a:prstGeom prst="flowChartMerg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 dirty="0"/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lt-LT" sz="2000" dirty="0"/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lt-LT" sz="2000" dirty="0"/>
              <a:t>Mokyklos personalas turi kur prie mokyklos patogiai palikti savo transporto priemones – 5.6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lt-LT" sz="2000" dirty="0"/>
              <a:t>Jus tenkina Jūsų bazinis atlyginimas už darbą 5.2 </a:t>
            </a:r>
          </a:p>
        </p:txBody>
      </p:sp>
      <p:sp>
        <p:nvSpPr>
          <p:cNvPr id="8" name="Struktūrinė schema: išskyrimas 7"/>
          <p:cNvSpPr/>
          <p:nvPr/>
        </p:nvSpPr>
        <p:spPr>
          <a:xfrm>
            <a:off x="360485" y="2347546"/>
            <a:ext cx="7202000" cy="4031271"/>
          </a:xfrm>
          <a:prstGeom prst="flowChartExtra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lt-LT" sz="2000" dirty="0">
                <a:latin typeface="+mj-lt"/>
              </a:rPr>
              <a:t>Mokyklos išorė ir aplinka yra estetiška ir jauki – 9.6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lt-LT" sz="2000" dirty="0">
                <a:latin typeface="+mj-lt"/>
              </a:rPr>
              <a:t>Mokykla veikia pagal aiškią strategiją, misiją, viziją - 9.5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lt-LT" dirty="0">
              <a:latin typeface="+mj-lt"/>
            </a:endParaRPr>
          </a:p>
        </p:txBody>
      </p:sp>
      <p:cxnSp>
        <p:nvCxnSpPr>
          <p:cNvPr id="10" name="Tiesioji rodyklės jungtis 9"/>
          <p:cNvCxnSpPr/>
          <p:nvPr/>
        </p:nvCxnSpPr>
        <p:spPr>
          <a:xfrm>
            <a:off x="6285400" y="1521069"/>
            <a:ext cx="0" cy="7253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Tiesioji rodyklės jungtis 11"/>
          <p:cNvCxnSpPr/>
          <p:nvPr/>
        </p:nvCxnSpPr>
        <p:spPr>
          <a:xfrm>
            <a:off x="3961485" y="1521069"/>
            <a:ext cx="6593" cy="7253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92" y="1172713"/>
            <a:ext cx="10384919" cy="51313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ačiakampis 2"/>
          <p:cNvSpPr/>
          <p:nvPr/>
        </p:nvSpPr>
        <p:spPr>
          <a:xfrm>
            <a:off x="756138" y="844061"/>
            <a:ext cx="10893671" cy="50907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t-LT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t-LT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lt-LT" sz="2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lt-LT" sz="2400" u="sng" dirty="0">
                <a:solidFill>
                  <a:srgbClr val="00B050"/>
                </a:solidFill>
              </a:rPr>
              <a:t>Labai aukštas įvertinimas: </a:t>
            </a:r>
            <a:r>
              <a:rPr lang="lt-LT" sz="2400" dirty="0">
                <a:solidFill>
                  <a:srgbClr val="00B050"/>
                </a:solidFill>
              </a:rPr>
              <a:t>patogi ir gera fizinė mokyklos aplinka – 9.3, kitos progimnazijos – 8.4;           </a:t>
            </a:r>
          </a:p>
          <a:p>
            <a:pPr algn="just">
              <a:lnSpc>
                <a:spcPct val="150000"/>
              </a:lnSpc>
            </a:pPr>
            <a:r>
              <a:rPr lang="lt-LT" sz="2400" u="sng" dirty="0">
                <a:solidFill>
                  <a:srgbClr val="FFC000"/>
                </a:solidFill>
              </a:rPr>
              <a:t>Aukštas įvertinimas: </a:t>
            </a:r>
            <a:r>
              <a:rPr lang="lt-LT" sz="2400" dirty="0">
                <a:solidFill>
                  <a:srgbClr val="FFC000"/>
                </a:solidFill>
              </a:rPr>
              <a:t>dirbu svarbų ir prasmingą darbą – 8.4, kitos progimnazijos – 8.4;</a:t>
            </a:r>
          </a:p>
          <a:p>
            <a:pPr algn="just">
              <a:lnSpc>
                <a:spcPct val="150000"/>
              </a:lnSpc>
            </a:pPr>
            <a:r>
              <a:rPr lang="lt-LT" sz="2400" u="sng" dirty="0">
                <a:solidFill>
                  <a:srgbClr val="C00000"/>
                </a:solidFill>
              </a:rPr>
              <a:t>Vidutinis įvertinimas: </a:t>
            </a:r>
            <a:r>
              <a:rPr lang="lt-LT" sz="2400" dirty="0">
                <a:solidFill>
                  <a:srgbClr val="C00000"/>
                </a:solidFill>
              </a:rPr>
              <a:t>mokykla nėra perpildyta – 7.6, kitos progimnazijos – 6.9;</a:t>
            </a:r>
          </a:p>
          <a:p>
            <a:pPr algn="just">
              <a:lnSpc>
                <a:spcPct val="150000"/>
              </a:lnSpc>
            </a:pPr>
            <a:r>
              <a:rPr lang="lt-LT" sz="2400" u="sng" dirty="0">
                <a:solidFill>
                  <a:srgbClr val="C00000"/>
                </a:solidFill>
              </a:rPr>
              <a:t>Vidutinis įvertinimas: </a:t>
            </a:r>
            <a:r>
              <a:rPr lang="lt-LT" sz="2400" dirty="0">
                <a:solidFill>
                  <a:srgbClr val="C00000"/>
                </a:solidFill>
              </a:rPr>
              <a:t>tenkina atlyginimas ir motyvavimo priemonės – 6.1, kitos progimnazijos – 6.1.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lt-LT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lt-LT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lt-LT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lt-LT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lt-LT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lt-L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lt-LT" dirty="0">
                <a:sym typeface="+mn-ea"/>
              </a:rPr>
              <a:t>Administracinio, pedagoginio ir aptarnaujančio personalo klausimynas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770846"/>
            <a:ext cx="9434378" cy="5022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Tėvų patirties ir pasitenkinimo klausimynas</a:t>
            </a:r>
          </a:p>
        </p:txBody>
      </p:sp>
      <p:pic>
        <p:nvPicPr>
          <p:cNvPr id="2" name="Paveikslėlis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738" y="2035255"/>
            <a:ext cx="11600524" cy="41281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sym typeface="+mn-ea"/>
              </a:rPr>
              <a:t>Tėvų patirties ir pasitenkinimo klausimynas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468" y="1815989"/>
            <a:ext cx="9381033" cy="48086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sym typeface="+mn-ea"/>
              </a:rPr>
              <a:t>Tėvų patirties ir pasitenkinimo klausimynas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393" y="1645410"/>
            <a:ext cx="9510584" cy="4991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lt-LT" sz="24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lt-LT" sz="2400" dirty="0">
                <a:sym typeface="+mn-ea"/>
              </a:rPr>
              <a:t>Mokinių patirties ir pasitenkinimo klausimynas</a:t>
            </a:r>
            <a:endParaRPr lang="lt-LT" sz="20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23" y="1597362"/>
            <a:ext cx="10063161" cy="49997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sym typeface="+mn-ea"/>
              </a:rPr>
              <a:t>Tėvų patirties ir pasitenkinimo klausimynas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25" y="1749668"/>
            <a:ext cx="8749153" cy="5108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dirty="0"/>
              <a:t>Stipriosios ir silpnosios progimnazijos sritys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lt-LT" dirty="0">
                <a:solidFill>
                  <a:srgbClr val="00B050"/>
                </a:solidFill>
              </a:rPr>
              <a:t>Stipriosios sritys</a:t>
            </a:r>
          </a:p>
          <a:p>
            <a:pPr>
              <a:lnSpc>
                <a:spcPct val="150000"/>
              </a:lnSpc>
            </a:pPr>
            <a:r>
              <a:rPr lang="lt-LT" dirty="0"/>
              <a:t>Jūsų vaiko savijauta mokykloje – 8.4, kitos progimnazijos – 8;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lt-LT" dirty="0">
                <a:solidFill>
                  <a:srgbClr val="C00000"/>
                </a:solidFill>
              </a:rPr>
              <a:t>Silpnosios sritys</a:t>
            </a:r>
          </a:p>
          <a:p>
            <a:pPr>
              <a:lnSpc>
                <a:spcPct val="150000"/>
              </a:lnSpc>
            </a:pPr>
            <a:r>
              <a:rPr lang="lt-LT" dirty="0"/>
              <a:t>Tėvai įsitraukę į vaiko mokymą – 6.8, kitos progimnazijos – 6.4;</a:t>
            </a:r>
          </a:p>
          <a:p>
            <a:pPr>
              <a:lnSpc>
                <a:spcPct val="150000"/>
              </a:lnSpc>
            </a:pPr>
            <a:endParaRPr lang="lt-L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sym typeface="+mn-ea"/>
              </a:rPr>
              <a:t>Tėvų patirties ir pasitenkinimo klausimynas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374" y="1800463"/>
            <a:ext cx="9518205" cy="4663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sym typeface="+mn-ea"/>
              </a:rPr>
              <a:t>Tėvų patirties ir pasitenkinimo klausimynas</a:t>
            </a:r>
            <a:endParaRPr lang="lt-LT" dirty="0"/>
          </a:p>
        </p:txBody>
      </p:sp>
      <p:sp>
        <p:nvSpPr>
          <p:cNvPr id="3" name="Stačiakampis 2"/>
          <p:cNvSpPr/>
          <p:nvPr/>
        </p:nvSpPr>
        <p:spPr>
          <a:xfrm>
            <a:off x="1186960" y="1890347"/>
            <a:ext cx="9460525" cy="38246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lt-LT" sz="2400" u="sng" dirty="0">
                <a:solidFill>
                  <a:srgbClr val="00B050"/>
                </a:solidFill>
              </a:rPr>
              <a:t>Labai aukštas įvertinimas: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rgbClr val="00B050"/>
                </a:solidFill>
              </a:rPr>
              <a:t>mokyklos aplinka saugi ir draugiška – 8.5, kitos progimnazijos – 8;           </a:t>
            </a:r>
          </a:p>
          <a:p>
            <a:pPr algn="just">
              <a:lnSpc>
                <a:spcPct val="150000"/>
              </a:lnSpc>
            </a:pPr>
            <a:r>
              <a:rPr lang="lt-LT" sz="2400" u="sng" dirty="0">
                <a:solidFill>
                  <a:srgbClr val="C00000"/>
                </a:solidFill>
              </a:rPr>
              <a:t>Aukštas įvertinimas: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rgbClr val="C00000"/>
                </a:solidFill>
              </a:rPr>
              <a:t>tėvai įsitraukę į vaiko mokymą – 6.8, kitos progimnazijos – 6.4.</a:t>
            </a:r>
          </a:p>
          <a:p>
            <a:pPr algn="just">
              <a:lnSpc>
                <a:spcPct val="150000"/>
              </a:lnSpc>
            </a:pPr>
            <a:endParaRPr lang="lt-LT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37" y="641840"/>
            <a:ext cx="10645413" cy="5685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sym typeface="+mn-ea"/>
              </a:rPr>
              <a:t>Tėvų patirties ir pasitenkinimo klausimynas</a:t>
            </a:r>
            <a:endParaRPr lang="lt-LT" dirty="0"/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345" y="1628242"/>
            <a:ext cx="8200118" cy="513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sym typeface="+mn-ea"/>
              </a:rPr>
              <a:t>Tėvų patirties ir pasitenkinimo klausimynas</a:t>
            </a:r>
            <a:endParaRPr lang="lt-LT" dirty="0"/>
          </a:p>
        </p:txBody>
      </p:sp>
      <p:sp>
        <p:nvSpPr>
          <p:cNvPr id="3" name="Suapvalintas stačiakampis 2"/>
          <p:cNvSpPr/>
          <p:nvPr/>
        </p:nvSpPr>
        <p:spPr>
          <a:xfrm>
            <a:off x="6505234" y="2110593"/>
            <a:ext cx="5407268" cy="4519247"/>
          </a:xfrm>
          <a:prstGeom prst="roundRect">
            <a:avLst/>
          </a:prstGeom>
        </p:spPr>
        <p:style>
          <a:lnRef idx="2">
            <a:schemeClr val="accent5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lt-LT" sz="2400" dirty="0"/>
              <a:t>Prie mokyklos lengva privažiuoti ir parkuotis – 6.0, kitos progimnazijos – 6.6;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lt-LT" sz="24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lt-LT" sz="2400" dirty="0"/>
              <a:t>Aš nuolat padedu vaikui atlikti namų darbus ir pasiruošti pamokoms – 6.3, kitos progimnazijos – 6.2.</a:t>
            </a:r>
          </a:p>
          <a:p>
            <a:pPr algn="l"/>
            <a:endParaRPr lang="lt-LT" dirty="0"/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lt-LT" dirty="0"/>
          </a:p>
          <a:p>
            <a:pPr marL="342900" indent="-342900" algn="ctr">
              <a:buFont typeface="Wingdings" panose="05000000000000000000" pitchFamily="2" charset="2"/>
              <a:buChar char="§"/>
            </a:pPr>
            <a:endParaRPr lang="lt-LT" dirty="0"/>
          </a:p>
        </p:txBody>
      </p:sp>
      <p:sp>
        <p:nvSpPr>
          <p:cNvPr id="4" name="Suapvalintas stačiakampis 3"/>
          <p:cNvSpPr/>
          <p:nvPr/>
        </p:nvSpPr>
        <p:spPr>
          <a:xfrm>
            <a:off x="316522" y="2110593"/>
            <a:ext cx="5547947" cy="4519247"/>
          </a:xfrm>
          <a:prstGeom prst="roundRect">
            <a:avLst/>
          </a:prstGeom>
        </p:spPr>
        <p:style>
          <a:lnRef idx="2">
            <a:schemeClr val="accent5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lt-LT" sz="2400" dirty="0"/>
              <a:t>Viešo transporto stotelė yra arti mokyklos – 9.8, kitos progimnazijos – 8.7;</a:t>
            </a:r>
          </a:p>
          <a:p>
            <a:pPr algn="l"/>
            <a:endParaRPr lang="lt-LT" sz="240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lt-LT" sz="2400" dirty="0"/>
              <a:t>Mokykloje švaru ir tvarkinga – 9.3, kitos progimnazijos – 8. 8;</a:t>
            </a:r>
          </a:p>
          <a:p>
            <a:pPr algn="l"/>
            <a:endParaRPr lang="lt-LT" sz="2400" dirty="0"/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lt-LT" sz="2400" dirty="0"/>
              <a:t>Mokyklos išorės ir vidaus aplinka estetiška ir jauki – 9.3, kitos progimnazijos – 8.6.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lt-LT" dirty="0"/>
          </a:p>
        </p:txBody>
      </p:sp>
      <p:sp>
        <p:nvSpPr>
          <p:cNvPr id="5" name="Suapvalintas stačiakampis 3"/>
          <p:cNvSpPr/>
          <p:nvPr/>
        </p:nvSpPr>
        <p:spPr>
          <a:xfrm>
            <a:off x="568325" y="1366520"/>
            <a:ext cx="5043170" cy="885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dirty="0"/>
              <a:t>Stipriosios sritys:</a:t>
            </a:r>
          </a:p>
        </p:txBody>
      </p:sp>
      <p:sp>
        <p:nvSpPr>
          <p:cNvPr id="6" name="Suapvalintas stačiakampis 3"/>
          <p:cNvSpPr/>
          <p:nvPr/>
        </p:nvSpPr>
        <p:spPr>
          <a:xfrm>
            <a:off x="6504940" y="1366520"/>
            <a:ext cx="5043170" cy="885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3600" dirty="0"/>
              <a:t>Silpnosios sritys: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Lyginamoji klausimyno analizė pagal NPS rodiklį: </a:t>
            </a: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1" y="1940293"/>
            <a:ext cx="12008218" cy="43813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Lyginamoji klausimyno analizė pagal CSAT rodiklį:</a:t>
            </a:r>
          </a:p>
        </p:txBody>
      </p:sp>
      <p:pic>
        <p:nvPicPr>
          <p:cNvPr id="3" name="Paveikslėlis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43" y="1943100"/>
            <a:ext cx="11642587" cy="42770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Išvados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idx="1"/>
          </p:nvPr>
        </p:nvSpPr>
        <p:spPr>
          <a:xfrm>
            <a:off x="610137" y="1600199"/>
            <a:ext cx="10971725" cy="4849300"/>
          </a:xfrm>
        </p:spPr>
        <p:txBody>
          <a:bodyPr>
            <a:no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lt-LT" sz="1800" dirty="0"/>
              <a:t>Vilniaus švietimo stebėsenos dalyvių apklausos rezultatai leidžia atsižvelgti į bendresnes Vilniaus miesto mokyklų tendencijas ir jas įvertinti  įvairiais aspektais: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t-LT" sz="1800" dirty="0"/>
              <a:t>norminiu vertinimu (lyginimu su miesto mokyklų normomis);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t-LT" sz="1800" dirty="0">
                <a:sym typeface="+mn-ea"/>
              </a:rPr>
              <a:t>vertinimu (vertinimu mokyklos viduje);</a:t>
            </a:r>
            <a:endParaRPr lang="lt-LT" sz="1800" dirty="0"/>
          </a:p>
          <a:p>
            <a:pPr algn="just" fontAlgn="auto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lt-LT" sz="1800" dirty="0"/>
              <a:t>Lyginant apklausos tyrimo duomenų rezultatus su kitomis mokyklomis (šiuo atveju progimnazijomis), </a:t>
            </a:r>
            <a:r>
              <a:rPr lang="lt-LT" sz="1800" dirty="0">
                <a:sym typeface="+mn-ea"/>
              </a:rPr>
              <a:t>Vilniaus Jono Pauliaus II progimnazijos klausimynų rodiklių įvertinimų vidurkiai yra aukštesni.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lt-LT" sz="1800" dirty="0"/>
              <a:t>Palyginus apklausų klausimynų rezultatus 2023 m. ir 2024 m. </a:t>
            </a:r>
            <a:r>
              <a:rPr lang="lt-LT" sz="1800" dirty="0">
                <a:sym typeface="+mn-ea"/>
              </a:rPr>
              <a:t>Vilniaus Jono Pauliaus II </a:t>
            </a:r>
            <a:r>
              <a:rPr lang="lt-LT" sz="1800" dirty="0"/>
              <a:t>progimnazijos viduje, prieita išvadų: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</a:pPr>
            <a:r>
              <a:rPr lang="lt-LT" sz="1800" b="1" dirty="0"/>
              <a:t>Mokinių patirties ir pasitenkinimo klausimynų</a:t>
            </a:r>
            <a:r>
              <a:rPr lang="lt-LT" sz="1800" dirty="0"/>
              <a:t>  pokyčio nėra;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</a:pPr>
            <a:r>
              <a:rPr lang="lt-LT" sz="1800" b="1" dirty="0"/>
              <a:t>Personalo patirties ir pasitenkinimo klausimynų</a:t>
            </a:r>
            <a:r>
              <a:rPr lang="lt-LT" sz="1800" dirty="0"/>
              <a:t> pokyčio nėra;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</a:pPr>
            <a:r>
              <a:rPr lang="lt-LT" sz="1800" b="1" dirty="0"/>
              <a:t>Tėvų patirties ir pasitenkinimo klausimynų </a:t>
            </a:r>
            <a:r>
              <a:rPr lang="lt-LT" sz="1800" dirty="0"/>
              <a:t>pokytis nežymus: bendras pasitenkinimas sumažėjo -0,01; bendra rekomendacija sumažėjo -0,07; kiek mokykla atitinka lūkesčius sumažėjo -0,12.</a:t>
            </a:r>
          </a:p>
          <a:p>
            <a:pPr marL="0" indent="0">
              <a:lnSpc>
                <a:spcPct val="150000"/>
              </a:lnSpc>
              <a:buNone/>
            </a:pPr>
            <a:endParaRPr lang="lt-LT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>
                <a:sym typeface="+mn-ea"/>
              </a:rPr>
              <a:t>Mokinių patirties ir pasitenkinimo klausimynas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478" y="1601768"/>
            <a:ext cx="10260622" cy="47974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VĮKG REKOMENDACIJOS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lt-LT" dirty="0"/>
              <a:t>Siekiant mažinti patyčių atvejų mokykloje, stengtis atpažinti skirtingas patyčių apraiškas bei kintančias užslėptų dalyvių vaidmenis.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lt-LT" dirty="0"/>
              <a:t>Klasės valandėlių metu ar individualių pokalbių metu išaiškinti mokiniams  sąvokas ,,patyčios“ ir ,,konfliktas“. Pateikti konkrečių situacijų pavyzdžių, nes dažnu atveju mokiniai šias sąvokas vartoja netikslingai, painioja arba neskiria.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lt-LT" dirty="0"/>
              <a:t>Sistemingai teikti mokiniams pagalbos mokiniui specialistų pagalbą.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lt-LT" dirty="0"/>
              <a:t> Siekti, kad sudėtingesnės užduotys su mokiniais būtų atliktos klasės darbo metu, o lengvesnės skiriamos namų darbams įtvirtinti. Diferencijuoti skiriamas užduotis.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lt-LT" dirty="0"/>
              <a:t>Klasės vadovams rinkti ir sisteminti informaciją dėl auklėtinių  neformaliojo ugdymo užsiėmimų skaičiaus </a:t>
            </a:r>
            <a:r>
              <a:rPr lang="lt-LT"/>
              <a:t>mokykloje ir </a:t>
            </a:r>
            <a:r>
              <a:rPr lang="lt-LT" dirty="0"/>
              <a:t>už jos ribų. Esant mokytojų dalykininkų poreikiui teikti grįžtamąjį ryšį dėl ugdytinių lankomų būrelių kiekio, nes dažnai mokiniai dėl šios priežasties turi perteklinį krūvį.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lt-LT" dirty="0"/>
          </a:p>
          <a:p>
            <a:pPr algn="just">
              <a:buFont typeface="Wingdings" panose="05000000000000000000" pitchFamily="2" charset="2"/>
              <a:buChar char="v"/>
            </a:pPr>
            <a:endParaRPr lang="lt-L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/>
              <a:t>Dėkojame už dėmesį!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idx="1"/>
          </p:nvPr>
        </p:nvSpPr>
        <p:spPr>
          <a:xfrm>
            <a:off x="1425819" y="6031523"/>
            <a:ext cx="7785878" cy="597877"/>
          </a:xfrm>
        </p:spPr>
        <p:txBody>
          <a:bodyPr>
            <a:normAutofit/>
          </a:bodyPr>
          <a:lstStyle/>
          <a:p>
            <a:r>
              <a:rPr lang="lt-LT" sz="1600" dirty="0"/>
              <a:t>Parengė Vidaus įsivertinimo koordinavimo grupės pirmininkė Gražina </a:t>
            </a:r>
            <a:r>
              <a:rPr lang="lt-LT" sz="1600" dirty="0" err="1"/>
              <a:t>Vilkanecienė</a:t>
            </a:r>
            <a:endParaRPr lang="lt-LT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589086" y="369276"/>
            <a:ext cx="10744200" cy="58556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lt-LT" sz="2400" u="sng" dirty="0">
                <a:solidFill>
                  <a:srgbClr val="00B050"/>
                </a:solidFill>
                <a:latin typeface="+mj-lt"/>
                <a:cs typeface="Book Antiqua" panose="02040602050305030304" charset="0"/>
              </a:rPr>
              <a:t>Aukštas</a:t>
            </a:r>
            <a:r>
              <a:rPr lang="lt-LT" sz="2400" u="sng" dirty="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Book Antiqua" panose="02040602050305030304" charset="0"/>
              </a:rPr>
              <a:t> </a:t>
            </a:r>
            <a:r>
              <a:rPr lang="lt-LT" sz="2400" u="sng" dirty="0">
                <a:solidFill>
                  <a:srgbClr val="00B050"/>
                </a:solidFill>
                <a:latin typeface="+mj-lt"/>
                <a:cs typeface="Book Antiqua" panose="02040602050305030304" charset="0"/>
              </a:rPr>
              <a:t>įvertinimas</a:t>
            </a:r>
            <a:r>
              <a:rPr lang="lt-LT" sz="2400" u="sng" dirty="0"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cs typeface="Book Antiqua" panose="02040602050305030304" charset="0"/>
              </a:rPr>
              <a:t>:</a:t>
            </a:r>
            <a:r>
              <a:rPr lang="lt-LT" sz="2400" u="sng" dirty="0">
                <a:solidFill>
                  <a:srgbClr val="00B050"/>
                </a:solidFill>
                <a:latin typeface="+mj-lt"/>
                <a:cs typeface="Book Antiqua" panose="02040602050305030304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rgbClr val="00B050"/>
                </a:solidFill>
                <a:latin typeface="+mj-lt"/>
                <a:cs typeface="Book Antiqua" panose="02040602050305030304" charset="0"/>
              </a:rPr>
              <a:t>mokykloje yra geros sąlygos ir įrengimai sportuoti – 8.8, kitos progimnazijos – 8.5;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rgbClr val="00B050"/>
                </a:solidFill>
                <a:latin typeface="+mj-lt"/>
                <a:cs typeface="Book Antiqua" panose="02040602050305030304" charset="0"/>
              </a:rPr>
              <a:t>geras aprūpinimas mokymosi priemonėmis – 8.5, </a:t>
            </a:r>
            <a:r>
              <a:rPr lang="lt-LT" sz="2400" dirty="0">
                <a:solidFill>
                  <a:srgbClr val="00B050"/>
                </a:solidFill>
                <a:cs typeface="Book Antiqua" panose="02040602050305030304" charset="0"/>
              </a:rPr>
              <a:t>kitos </a:t>
            </a:r>
            <a:r>
              <a:rPr lang="lt-LT" sz="2400" dirty="0">
                <a:solidFill>
                  <a:srgbClr val="00B050"/>
                </a:solidFill>
                <a:latin typeface="+mj-lt"/>
                <a:cs typeface="Book Antiqua" panose="02040602050305030304" charset="0"/>
              </a:rPr>
              <a:t>progimnazijos – 8.4.</a:t>
            </a:r>
          </a:p>
          <a:p>
            <a:pPr>
              <a:lnSpc>
                <a:spcPct val="150000"/>
              </a:lnSpc>
            </a:pPr>
            <a:r>
              <a:rPr lang="lt-LT" sz="2400" u="sng" dirty="0">
                <a:solidFill>
                  <a:srgbClr val="C00000"/>
                </a:solidFill>
                <a:latin typeface="+mj-lt"/>
                <a:cs typeface="Book Antiqua" panose="02040602050305030304" charset="0"/>
              </a:rPr>
              <a:t>Vidutinis įvertinimas: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rgbClr val="C00000"/>
                </a:solidFill>
                <a:latin typeface="+mj-lt"/>
                <a:cs typeface="Book Antiqua" panose="02040602050305030304" charset="0"/>
              </a:rPr>
              <a:t>mokiniai mokykloje nepatiria patyčių, konfliktų ir trukdymų mokytis – 6.4, kitos progimnazijos – 6.5;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lt-LT" sz="2400" dirty="0">
                <a:solidFill>
                  <a:srgbClr val="C00000"/>
                </a:solidFill>
                <a:latin typeface="+mj-lt"/>
                <a:cs typeface="Book Antiqua" panose="02040602050305030304" charset="0"/>
              </a:rPr>
              <a:t>namų darbų krūvis Tau yra tinkamas – 6.1, kitos progimnazijos – 5.7.</a:t>
            </a:r>
          </a:p>
          <a:p>
            <a:pPr>
              <a:lnSpc>
                <a:spcPct val="150000"/>
              </a:lnSpc>
            </a:pPr>
            <a:endParaRPr lang="lt-LT" b="1" dirty="0">
              <a:solidFill>
                <a:srgbClr val="FF0000"/>
              </a:solidFill>
              <a:latin typeface="Book Antiqua" panose="02040602050305030304" charset="0"/>
              <a:cs typeface="Book Antiqua" panose="0204060205030503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lt-LT" dirty="0"/>
              <a:t>Mokinių patirties ir pasitenkinimo klausimynas</a:t>
            </a:r>
          </a:p>
        </p:txBody>
      </p:sp>
      <p:sp>
        <p:nvSpPr>
          <p:cNvPr id="10" name="Teksto vietos rezervavimo ženklas 9"/>
          <p:cNvSpPr>
            <a:spLocks noGrp="1"/>
          </p:cNvSpPr>
          <p:nvPr>
            <p:ph type="body" idx="1"/>
          </p:nvPr>
        </p:nvSpPr>
        <p:spPr>
          <a:xfrm>
            <a:off x="1418492" y="1635369"/>
            <a:ext cx="4572000" cy="4404946"/>
          </a:xfrm>
        </p:spPr>
        <p:txBody>
          <a:bodyPr>
            <a:normAutofit/>
          </a:bodyPr>
          <a:lstStyle/>
          <a:p>
            <a:r>
              <a:rPr lang="lt-LT" dirty="0"/>
              <a:t>,,Ar mokykla atitinka mokinių lūkesčius?“.</a:t>
            </a:r>
          </a:p>
          <a:p>
            <a:endParaRPr lang="lt-LT" dirty="0"/>
          </a:p>
          <a:p>
            <a:endParaRPr lang="lt-LT" dirty="0"/>
          </a:p>
          <a:p>
            <a:r>
              <a:rPr lang="lt-LT" dirty="0"/>
              <a:t>CSAT rodiklis (pasitenkinimo vertinimo metodas) – </a:t>
            </a:r>
            <a:r>
              <a:rPr lang="lt-LT" dirty="0">
                <a:solidFill>
                  <a:srgbClr val="00B050"/>
                </a:solidFill>
              </a:rPr>
              <a:t>42% labai patenkintų</a:t>
            </a:r>
            <a:r>
              <a:rPr lang="lt-LT" dirty="0"/>
              <a:t>, </a:t>
            </a:r>
            <a:r>
              <a:rPr lang="lt-LT" dirty="0">
                <a:solidFill>
                  <a:srgbClr val="FFC000"/>
                </a:solidFill>
              </a:rPr>
              <a:t>38% patenkintų</a:t>
            </a:r>
            <a:r>
              <a:rPr lang="lt-LT" dirty="0"/>
              <a:t>, </a:t>
            </a:r>
            <a:r>
              <a:rPr lang="lt-LT" dirty="0">
                <a:solidFill>
                  <a:srgbClr val="C00000"/>
                </a:solidFill>
              </a:rPr>
              <a:t>19% nepatenkintų</a:t>
            </a:r>
            <a:r>
              <a:rPr lang="lt-LT" dirty="0"/>
              <a:t>. </a:t>
            </a:r>
          </a:p>
        </p:txBody>
      </p:sp>
      <p:pic>
        <p:nvPicPr>
          <p:cNvPr id="8" name="Turinio vietos rezervavimo ženklas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29399" y="1705707"/>
            <a:ext cx="5111261" cy="48315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lt-LT" dirty="0"/>
              <a:t>Mokinių patirties ir pasitenkinimo klausimynas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/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12" y="1661746"/>
            <a:ext cx="11399742" cy="49549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lt-LT" dirty="0">
                <a:sym typeface="+mn-ea"/>
              </a:rPr>
              <a:t>Mokinių patirties ir pasitenkinimo klausimynas</a:t>
            </a:r>
            <a:endParaRPr lang="lt-LT" dirty="0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483577" y="1828800"/>
            <a:ext cx="5383823" cy="4343400"/>
          </a:xfrm>
        </p:spPr>
        <p:txBody>
          <a:bodyPr/>
          <a:lstStyle/>
          <a:p>
            <a:pPr marL="0" indent="0" algn="ctr">
              <a:buNone/>
            </a:pPr>
            <a:r>
              <a:rPr lang="lt-LT" dirty="0"/>
              <a:t>,,Kiek tikėtina, kad rekomenduosite mokyklą savo draugams ar kolegoms?“.</a:t>
            </a:r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dirty="0"/>
              <a:t>NPS rodiklis (kokybinio vartotojų patirties matavimo metodas) – geras įvertinimas 28.2, progimnazijų – 6.5</a:t>
            </a:r>
          </a:p>
        </p:txBody>
      </p:sp>
      <p:sp>
        <p:nvSpPr>
          <p:cNvPr id="7" name="Turinio vietos rezervavimo ženklas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lt-LT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718737"/>
            <a:ext cx="5070231" cy="48993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>
                <a:sym typeface="+mn-ea"/>
              </a:rPr>
              <a:t>Mokinių patirties ir pasitenkinimo klausimynas</a:t>
            </a:r>
            <a:endParaRPr lang="en-US"/>
          </a:p>
        </p:txBody>
      </p:sp>
      <p:pic>
        <p:nvPicPr>
          <p:cNvPr id="7" name="Paveikslėlis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08" y="1964317"/>
            <a:ext cx="11575783" cy="4107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lt-LT" dirty="0"/>
              <a:t>Administracinio, pedagoginio ir aptarnaujančio personalo klausimynas</a:t>
            </a:r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0" y="1896183"/>
            <a:ext cx="11473341" cy="415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ardavimo kryptis 16 X 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Verslo krypties pateiktis (plačiaekranė)</Template>
  <TotalTime>206</TotalTime>
  <Words>805</Words>
  <Application>Microsoft Office PowerPoint</Application>
  <PresentationFormat>Plačiaekranė</PresentationFormat>
  <Paragraphs>100</Paragraphs>
  <Slides>31</Slides>
  <Notes>8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31</vt:i4>
      </vt:variant>
    </vt:vector>
  </HeadingPairs>
  <TitlesOfParts>
    <vt:vector size="35" baseType="lpstr">
      <vt:lpstr>Arial</vt:lpstr>
      <vt:lpstr>Book Antiqua</vt:lpstr>
      <vt:lpstr>Wingdings</vt:lpstr>
      <vt:lpstr>Pardavimo kryptis 16 X 9</vt:lpstr>
      <vt:lpstr>Vilniaus miesto švietimo stebėsenos sistema</vt:lpstr>
      <vt:lpstr> Mokinių patirties ir pasitenkinimo klausimynas</vt:lpstr>
      <vt:lpstr>Mokinių patirties ir pasitenkinimo klausimynas</vt:lpstr>
      <vt:lpstr>„PowerPoint“ pateiktis</vt:lpstr>
      <vt:lpstr>Mokinių patirties ir pasitenkinimo klausimynas</vt:lpstr>
      <vt:lpstr>Mokinių patirties ir pasitenkinimo klausimynas</vt:lpstr>
      <vt:lpstr>Mokinių patirties ir pasitenkinimo klausimynas</vt:lpstr>
      <vt:lpstr>Mokinių patirties ir pasitenkinimo klausimynas</vt:lpstr>
      <vt:lpstr>Administracinio, pedagoginio ir aptarnaujančio personalo klausimynas</vt:lpstr>
      <vt:lpstr>„PowerPoint“ pateiktis</vt:lpstr>
      <vt:lpstr>„PowerPoint“ pateiktis</vt:lpstr>
      <vt:lpstr>Administracinio, pedagoginio ir aptarnaujančio personalo klausimynas</vt:lpstr>
      <vt:lpstr>„PowerPoint“ pateiktis</vt:lpstr>
      <vt:lpstr>„PowerPoint“ pateiktis</vt:lpstr>
      <vt:lpstr>„PowerPoint“ pateiktis</vt:lpstr>
      <vt:lpstr>Administracinio, pedagoginio ir aptarnaujančio personalo klausimynas</vt:lpstr>
      <vt:lpstr>Tėvų patirties ir pasitenkinimo klausimynas</vt:lpstr>
      <vt:lpstr>Tėvų patirties ir pasitenkinimo klausimynas</vt:lpstr>
      <vt:lpstr>Tėvų patirties ir pasitenkinimo klausimynas</vt:lpstr>
      <vt:lpstr>Tėvų patirties ir pasitenkinimo klausimynas</vt:lpstr>
      <vt:lpstr>Stipriosios ir silpnosios progimnazijos sritys</vt:lpstr>
      <vt:lpstr>Tėvų patirties ir pasitenkinimo klausimynas</vt:lpstr>
      <vt:lpstr>Tėvų patirties ir pasitenkinimo klausimynas</vt:lpstr>
      <vt:lpstr>„PowerPoint“ pateiktis</vt:lpstr>
      <vt:lpstr>Tėvų patirties ir pasitenkinimo klausimynas</vt:lpstr>
      <vt:lpstr>Tėvų patirties ir pasitenkinimo klausimynas</vt:lpstr>
      <vt:lpstr>Lyginamoji klausimyno analizė pagal NPS rodiklį: </vt:lpstr>
      <vt:lpstr>Lyginamoji klausimyno analizė pagal CSAT rodiklį:</vt:lpstr>
      <vt:lpstr>Išvados</vt:lpstr>
      <vt:lpstr>VĮKG REKOMENDACIJOS</vt:lpstr>
      <vt:lpstr>Dėkojame už dėmesį!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Vilniaus miesto švietimo stebėsenos sistema</dc:title>
  <dc:creator>Gražina</dc:creator>
  <cp:lastModifiedBy>GRAŽINA VILKANECIENĖ</cp:lastModifiedBy>
  <cp:revision>115</cp:revision>
  <dcterms:created xsi:type="dcterms:W3CDTF">2024-01-14T13:42:00Z</dcterms:created>
  <dcterms:modified xsi:type="dcterms:W3CDTF">2024-03-14T09:38:02Z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ICV">
    <vt:lpwstr>EA01341E764F412D96319289EC71E1CC_13</vt:lpwstr>
  </property>
  <property fmtid="{D5CDD505-2E9C-101B-9397-08002B2CF9AE}" pid="9" name="KSOProductBuildVer">
    <vt:lpwstr>1033-12.2.0.13416</vt:lpwstr>
  </property>
</Properties>
</file>