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2" r:id="rId4"/>
    <p:sldId id="270" r:id="rId5"/>
    <p:sldId id="260" r:id="rId6"/>
    <p:sldId id="298" r:id="rId7"/>
    <p:sldId id="269" r:id="rId8"/>
    <p:sldId id="281" r:id="rId9"/>
    <p:sldId id="280" r:id="rId10"/>
    <p:sldId id="279" r:id="rId11"/>
    <p:sldId id="282" r:id="rId12"/>
    <p:sldId id="285" r:id="rId13"/>
    <p:sldId id="259" r:id="rId14"/>
    <p:sldId id="268" r:id="rId15"/>
    <p:sldId id="284" r:id="rId16"/>
    <p:sldId id="283" r:id="rId17"/>
    <p:sldId id="286" r:id="rId18"/>
    <p:sldId id="301" r:id="rId19"/>
    <p:sldId id="302" r:id="rId20"/>
    <p:sldId id="289" r:id="rId21"/>
    <p:sldId id="292" r:id="rId22"/>
    <p:sldId id="293" r:id="rId23"/>
    <p:sldId id="294" r:id="rId24"/>
    <p:sldId id="295" r:id="rId25"/>
    <p:sldId id="297" r:id="rId26"/>
    <p:sldId id="296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851CB-5D98-4A15-9976-AD1280A91741}" type="datetimeFigureOut">
              <a:rPr lang="lt-LT" smtClean="0"/>
              <a:t>2025.08.26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6FDC9-886D-4665-9C1B-3AAA536F1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0751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9FAE-17A7-4B17-94D6-9D009C145701}" type="datetimeFigureOut">
              <a:rPr lang="lt-LT" smtClean="0"/>
              <a:t>2025.08.26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DB0F3-85B1-4536-BFAE-0B9C7338F92E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/>
          <p:cNvGrpSpPr>
            <a:grpSpLocks noGrp="1" noUngrp="1" noRot="1" noChangeAspect="1" noMove="1" noResize="1"/>
          </p:cNvGrpSpPr>
          <p:nvPr/>
        </p:nvGrpSpPr>
        <p:grpSpPr>
          <a:xfrm>
            <a:off x="1155481" y="549148"/>
            <a:ext cx="9902663" cy="5861304"/>
            <a:chOff x="1155481" y="498348"/>
            <a:chExt cx="9902663" cy="5861304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Pavadinimas 1"/>
          <p:cNvSpPr>
            <a:spLocks noGrp="1"/>
          </p:cNvSpPr>
          <p:nvPr>
            <p:ph type="title" idx="4294967295"/>
          </p:nvPr>
        </p:nvSpPr>
        <p:spPr>
          <a:xfrm>
            <a:off x="0" y="2776538"/>
            <a:ext cx="11992708" cy="39449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lt-LT" sz="3600" i="1" kern="1200" dirty="0">
                <a:solidFill>
                  <a:schemeClr val="bg2"/>
                </a:solidFill>
                <a:latin typeface="Bookman Old Style" panose="02050604050505020204" pitchFamily="18" charset="0"/>
              </a:rPr>
              <a:t>Veiksmingų skaitymo ir kalbėjimo metodų taikymas lietuvių kalbos pamokose: formos ir galimybės</a:t>
            </a:r>
            <a:br>
              <a:rPr lang="lt-LT" sz="3600" i="1" dirty="0">
                <a:solidFill>
                  <a:schemeClr val="bg2"/>
                </a:solidFill>
                <a:latin typeface="Bookman Old Style" panose="02050604050505020204" pitchFamily="18" charset="0"/>
              </a:rPr>
            </a:br>
            <a:br>
              <a:rPr lang="lt-LT" sz="3200" dirty="0">
                <a:solidFill>
                  <a:schemeClr val="bg2"/>
                </a:solidFill>
                <a:latin typeface="Book Antiqua" panose="02040602050305030304" pitchFamily="18" charset="0"/>
              </a:rPr>
            </a:br>
            <a:br>
              <a:rPr lang="lt-LT" sz="2800" dirty="0">
                <a:solidFill>
                  <a:schemeClr val="bg2"/>
                </a:solidFill>
                <a:latin typeface="Book Antiqua" panose="02040602050305030304" pitchFamily="18" charset="0"/>
              </a:rPr>
            </a:br>
            <a:br>
              <a:rPr lang="lt-LT" sz="2800" dirty="0">
                <a:solidFill>
                  <a:schemeClr val="bg2"/>
                </a:solidFill>
                <a:latin typeface="Book Antiqua" panose="02040602050305030304" pitchFamily="18" charset="0"/>
              </a:rPr>
            </a:br>
            <a:br>
              <a:rPr lang="lt-LT" sz="2800" dirty="0">
                <a:solidFill>
                  <a:schemeClr val="bg2"/>
                </a:solidFill>
                <a:latin typeface="Book Antiqua" panose="02040602050305030304" pitchFamily="18" charset="0"/>
              </a:rPr>
            </a:br>
            <a:r>
              <a:rPr lang="lt-LT" sz="2200" dirty="0">
                <a:solidFill>
                  <a:srgbClr val="002060"/>
                </a:solidFill>
                <a:latin typeface="Book Antiqua" panose="02040602050305030304" pitchFamily="18" charset="0"/>
              </a:rPr>
              <a:t>Parengė: Vilniaus Jono Pauliaus II progimnazijos </a:t>
            </a:r>
            <a:br>
              <a:rPr lang="lt-LT" sz="2200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lt-LT" sz="2200" dirty="0">
                <a:solidFill>
                  <a:srgbClr val="002060"/>
                </a:solidFill>
                <a:latin typeface="Book Antiqua" panose="02040602050305030304" pitchFamily="18" charset="0"/>
              </a:rPr>
              <a:t>lietuvių kalbos ir literatūros mokytoja metodininkė</a:t>
            </a:r>
            <a:br>
              <a:rPr lang="lt-LT" sz="2200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lt-LT" sz="2200" dirty="0">
                <a:solidFill>
                  <a:srgbClr val="002060"/>
                </a:solidFill>
                <a:latin typeface="Book Antiqua" panose="02040602050305030304" pitchFamily="18" charset="0"/>
              </a:rPr>
              <a:t>Gražina Vilkanecienė</a:t>
            </a:r>
            <a:endParaRPr lang="en-US" sz="2200" kern="12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>
          <a:xfrm>
            <a:off x="10007287" y="6410511"/>
            <a:ext cx="2743200" cy="365125"/>
          </a:xfrm>
        </p:spPr>
        <p:txBody>
          <a:bodyPr/>
          <a:lstStyle/>
          <a:p>
            <a:r>
              <a:rPr lang="lt-LT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2025-04-25, Vilnius</a:t>
            </a:r>
            <a:endParaRPr lang="en-US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9" name="Picture 2" descr="emblemat szko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84325" cy="191135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u="sng" dirty="0">
                <a:latin typeface="Book Antiqua" panose="02040602050305030304" pitchFamily="18" charset="0"/>
              </a:rPr>
              <a:t>Skaitymo procesas: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dirty="0">
                <a:latin typeface="Bookman Old Style" panose="02050604050505020204" pitchFamily="18" charset="0"/>
              </a:rPr>
              <a:t>skaitydami susipažįsta su pasauliu, pažįsta save;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dirty="0">
                <a:latin typeface="Bookman Old Style" panose="02050604050505020204" pitchFamily="18" charset="0"/>
              </a:rPr>
              <a:t> literatūroje atranda save, kas jiems artima, įdomu ir aktualu, susiję su jų pačių patirtimi;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dirty="0">
                <a:latin typeface="Bookman Old Style" panose="02050604050505020204" pitchFamily="18" charset="0"/>
              </a:rPr>
              <a:t>asmeninės patirties kontekstas, savęs ieškojimas;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dirty="0">
                <a:latin typeface="Bookman Old Style" panose="02050604050505020204" pitchFamily="18" charset="0"/>
              </a:rPr>
              <a:t>veikėjų, situacijų aptarimas iš įvairių pozicijų (</a:t>
            </a:r>
            <a:r>
              <a:rPr lang="lt-LT" dirty="0" err="1">
                <a:latin typeface="Bookman Old Style" panose="02050604050505020204" pitchFamily="18" charset="0"/>
              </a:rPr>
              <a:t>pvz</a:t>
            </a:r>
            <a:r>
              <a:rPr lang="lt-LT" dirty="0">
                <a:latin typeface="Bookman Old Style" panose="02050604050505020204" pitchFamily="18" charset="0"/>
              </a:rPr>
              <a:t>: vaiko, mamos, brolio, tėčio...);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dirty="0">
                <a:latin typeface="Bookman Old Style" panose="02050604050505020204" pitchFamily="18" charset="0"/>
              </a:rPr>
              <a:t>įvairių nuomonių pateikimas tam pačiam tekstui;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dirty="0">
                <a:latin typeface="Bookman Old Style" panose="02050604050505020204" pitchFamily="18" charset="0"/>
              </a:rPr>
              <a:t>naujas požiūris į tą patį kūrinį.</a:t>
            </a:r>
          </a:p>
          <a:p>
            <a:pPr marL="0" indent="0">
              <a:lnSpc>
                <a:spcPct val="100000"/>
              </a:lnSpc>
              <a:buNone/>
            </a:pPr>
            <a:endParaRPr lang="lt-LT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u="sng" dirty="0">
                <a:latin typeface="Book Antiqua" panose="02040602050305030304" pitchFamily="18" charset="0"/>
              </a:rPr>
              <a:t>Skaitymo gebėjimų ugdymo metodai ir būdai:</a:t>
            </a:r>
            <a:br>
              <a:rPr lang="lt-LT" dirty="0">
                <a:latin typeface="Book Antiqua" panose="02040602050305030304" pitchFamily="18" charset="0"/>
              </a:rPr>
            </a:br>
            <a:endParaRPr lang="lt-LT" dirty="0">
              <a:latin typeface="Book Antiqua" panose="0204060205030503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2563" y="1406769"/>
            <a:ext cx="11702560" cy="477019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lt-LT" sz="3000" dirty="0">
                <a:latin typeface="Book Antiqua" panose="02040602050305030304" pitchFamily="18" charset="0"/>
              </a:rPr>
              <a:t>1. Numatomi teksto skaitymo tikslai.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lt-LT" sz="3000" dirty="0">
                <a:latin typeface="Book Antiqua" panose="02040602050305030304" pitchFamily="18" charset="0"/>
              </a:rPr>
              <a:t>2. Pasirenkama teksto skaitymo strategija: 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lt-LT" sz="3000" dirty="0">
                <a:latin typeface="Book Antiqua" panose="02040602050305030304" pitchFamily="18" charset="0"/>
              </a:rPr>
              <a:t>    kelk klausimus kiekvienai perskaitytai teksto pastraipai;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lt-LT" sz="3000" dirty="0">
                <a:latin typeface="Book Antiqua" panose="02040602050305030304" pitchFamily="18" charset="0"/>
              </a:rPr>
              <a:t>    išrink informaciją iš teksto;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lt-LT" sz="3000" dirty="0">
                <a:latin typeface="Book Antiqua" panose="02040602050305030304" pitchFamily="18" charset="0"/>
              </a:rPr>
              <a:t>    sukurk tęsinį;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lt-LT" sz="3000" dirty="0">
                <a:latin typeface="Book Antiqua" panose="02040602050305030304" pitchFamily="18" charset="0"/>
              </a:rPr>
              <a:t>    atsakyk į klausimus;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lt-LT" sz="3000" dirty="0">
                <a:latin typeface="Book Antiqua" panose="02040602050305030304" pitchFamily="18" charset="0"/>
              </a:rPr>
              <a:t>    pabrauk arba išrašyk bent 5 naujus nežinomus žodžius;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lt-LT" sz="3000" dirty="0">
                <a:latin typeface="Book Antiqua" panose="02040602050305030304" pitchFamily="18" charset="0"/>
              </a:rPr>
              <a:t>    skaitydami tekstą pakelkite ranką, kai bus perskaitytas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lt-LT" sz="3000" dirty="0">
                <a:latin typeface="Book Antiqua" panose="02040602050305030304" pitchFamily="18" charset="0"/>
              </a:rPr>
              <a:t>      tam tikras žodis. </a:t>
            </a:r>
          </a:p>
          <a:p>
            <a:pPr>
              <a:buFont typeface="Wingdings" panose="05000000000000000000" pitchFamily="2" charset="2"/>
              <a:buChar char="§"/>
            </a:pP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u="sng" dirty="0">
                <a:latin typeface="Book Antiqua" panose="02040602050305030304" pitchFamily="18" charset="0"/>
              </a:rPr>
              <a:t>Skaitymo gebėjimų ugdymo metodai ir būdai:</a:t>
            </a:r>
            <a:br>
              <a:rPr lang="lt-LT" dirty="0">
                <a:latin typeface="Book Antiqua" panose="02040602050305030304" pitchFamily="18" charset="0"/>
              </a:rPr>
            </a:br>
            <a:endParaRPr lang="lt-LT" dirty="0">
              <a:latin typeface="Book Antiqua" panose="02040602050305030304" pitchFamily="18" charset="0"/>
            </a:endParaRPr>
          </a:p>
        </p:txBody>
      </p:sp>
      <p:sp>
        <p:nvSpPr>
          <p:cNvPr id="7" name="Turinio vietos rezervavimo ženklas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t-LT" sz="3200" dirty="0">
                <a:latin typeface="Book Antiqua" panose="02040602050305030304" pitchFamily="18" charset="0"/>
              </a:rPr>
              <a:t> tekstas skaitomas dalimis;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t-LT" sz="3200" dirty="0">
                <a:latin typeface="Book Antiqua" panose="02040602050305030304" pitchFamily="18" charset="0"/>
              </a:rPr>
              <a:t> pagrindinė informacija žymima skirtingų spalvų žymekliais (pvz. veikėjai, laikas, veiksmo vieta, ir pan.);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t-LT" sz="3200" dirty="0">
                <a:latin typeface="Book Antiqua" panose="02040602050305030304" pitchFamily="18" charset="0"/>
              </a:rPr>
              <a:t> garsinis skaitymas grupelėmis (~10 min.).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lt-LT" sz="3200" dirty="0">
              <a:latin typeface="Book Antiqua" panose="0204060205030503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lt-LT" sz="3200" dirty="0">
              <a:latin typeface="Book Antiqua" panose="02040602050305030304" pitchFamily="18" charset="0"/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52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/>
          <p:cNvSpPr>
            <a:spLocks noGrp="1"/>
          </p:cNvSpPr>
          <p:nvPr>
            <p:ph type="title"/>
          </p:nvPr>
        </p:nvSpPr>
        <p:spPr>
          <a:xfrm>
            <a:off x="5022227" y="3002328"/>
            <a:ext cx="6814037" cy="3719147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lt-LT" sz="2800" dirty="0">
                <a:latin typeface="Bookman Old Style" panose="02050604050505020204" pitchFamily="18" charset="0"/>
              </a:rPr>
              <a:t>Tai intelekto tyrimais paremtas įrankių rinkinys, kuris sujungia kognityvinius mąstymo procesus mokantis su vizualine informacija.</a:t>
            </a:r>
            <a:br>
              <a:rPr lang="lt-LT" sz="2800" dirty="0">
                <a:latin typeface="Bookman Old Style" panose="02050604050505020204" pitchFamily="18" charset="0"/>
              </a:rPr>
            </a:br>
            <a:r>
              <a:rPr lang="lt-LT" sz="2800" dirty="0">
                <a:latin typeface="Bookman Old Style" panose="02050604050505020204" pitchFamily="18" charset="0"/>
              </a:rPr>
              <a:t>Mąstymo žemėlapiai parenkami pagal tai, kokio mąstymo proceso mums pamokoje reikia.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3" y="144921"/>
            <a:ext cx="4604807" cy="649742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947" y="144921"/>
            <a:ext cx="2905101" cy="323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i="1" dirty="0">
                <a:latin typeface="Book Antiqua" panose="02040602050305030304" pitchFamily="18" charset="0"/>
                <a:cs typeface="Segoe UI" panose="020B0502040204020203" pitchFamily="34" charset="0"/>
              </a:rPr>
              <a:t>Kas yra dialogas?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19454" y="1706135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t-LT" sz="3200" dirty="0">
                <a:latin typeface="Book Antiqua" panose="02040602050305030304" pitchFamily="18" charset="0"/>
              </a:rPr>
              <a:t>Dialogas – tai pokalbio kodas, kurio metu abi pusės kalbasi.</a:t>
            </a:r>
          </a:p>
        </p:txBody>
      </p:sp>
      <p:sp>
        <p:nvSpPr>
          <p:cNvPr id="6" name="Rodyklė dešinėn 5"/>
          <p:cNvSpPr/>
          <p:nvPr/>
        </p:nvSpPr>
        <p:spPr>
          <a:xfrm>
            <a:off x="1178171" y="33855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Suapvalintas stačiakampis 6"/>
          <p:cNvSpPr/>
          <p:nvPr/>
        </p:nvSpPr>
        <p:spPr>
          <a:xfrm>
            <a:off x="2412024" y="2700293"/>
            <a:ext cx="8027377" cy="18551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2800" dirty="0">
                <a:latin typeface="Book Antiqua" panose="02040602050305030304" pitchFamily="18" charset="0"/>
                <a:cs typeface="Segoe UI" panose="020B0502040204020203" pitchFamily="34" charset="0"/>
              </a:rPr>
              <a:t>Svarbu išmokti kalbėti mokinio kalba – kodu, parodyti susidomėjimą jo pasauliu.</a:t>
            </a:r>
          </a:p>
          <a:p>
            <a:pPr algn="ctr">
              <a:lnSpc>
                <a:spcPct val="150000"/>
              </a:lnSpc>
            </a:pPr>
            <a:endParaRPr lang="lt-LT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u="sng" dirty="0">
                <a:latin typeface="Book Antiqua" panose="02040602050305030304" pitchFamily="18" charset="0"/>
                <a:cs typeface="Segoe UI" panose="020B0502040204020203" pitchFamily="34" charset="0"/>
              </a:rPr>
              <a:t>K</a:t>
            </a:r>
            <a:r>
              <a:rPr lang="pl-PL" sz="3600" u="sng" dirty="0">
                <a:latin typeface="Book Antiqua" panose="02040602050305030304" pitchFamily="18" charset="0"/>
                <a:cs typeface="Segoe UI" panose="020B0502040204020203" pitchFamily="34" charset="0"/>
              </a:rPr>
              <a:t>alb</a:t>
            </a:r>
            <a:r>
              <a:rPr lang="lt-LT" sz="3600" u="sng" dirty="0">
                <a:latin typeface="Book Antiqua" panose="02040602050305030304" pitchFamily="18" charset="0"/>
                <a:cs typeface="Segoe UI" panose="020B0502040204020203" pitchFamily="34" charset="0"/>
              </a:rPr>
              <a:t>ėjimo strategijų taikymas: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54977" y="1825625"/>
            <a:ext cx="11588261" cy="4351338"/>
          </a:xfrm>
        </p:spPr>
        <p:txBody>
          <a:bodyPr>
            <a:noAutofit/>
          </a:bodyPr>
          <a:lstStyle/>
          <a:p>
            <a:r>
              <a:rPr lang="lt-LT" sz="3200" dirty="0">
                <a:latin typeface="Book Antiqua" panose="02040602050305030304" pitchFamily="18" charset="0"/>
              </a:rPr>
              <a:t>interviu;</a:t>
            </a:r>
          </a:p>
          <a:p>
            <a:r>
              <a:rPr lang="lt-LT" sz="3200" dirty="0">
                <a:latin typeface="Book Antiqua" panose="02040602050305030304" pitchFamily="18" charset="0"/>
              </a:rPr>
              <a:t>dialogas porose (situacija);</a:t>
            </a:r>
          </a:p>
          <a:p>
            <a:r>
              <a:rPr lang="lt-LT" sz="3200" dirty="0" err="1">
                <a:latin typeface="Book Antiqua" panose="02040602050305030304" pitchFamily="18" charset="0"/>
              </a:rPr>
              <a:t>patyriminis</a:t>
            </a:r>
            <a:r>
              <a:rPr lang="lt-LT" sz="3200" dirty="0">
                <a:latin typeface="Book Antiqua" panose="02040602050305030304" pitchFamily="18" charset="0"/>
              </a:rPr>
              <a:t> ugdymas netradicinėje aplinkoje (aktyvi veikla);</a:t>
            </a:r>
          </a:p>
          <a:p>
            <a:r>
              <a:rPr lang="lt-LT" sz="3200" dirty="0">
                <a:latin typeface="Book Antiqua" panose="02040602050305030304" pitchFamily="18" charset="0"/>
              </a:rPr>
              <a:t>komentaras;</a:t>
            </a:r>
          </a:p>
          <a:p>
            <a:r>
              <a:rPr lang="lt-LT" sz="3200" b="1" dirty="0">
                <a:latin typeface="Book Antiqua" panose="02040602050305030304" pitchFamily="18" charset="0"/>
              </a:rPr>
              <a:t>užklasinis skaitymas</a:t>
            </a:r>
            <a:r>
              <a:rPr lang="lt-LT" sz="32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7" name="Rodyklė dešinėn 6"/>
          <p:cNvSpPr/>
          <p:nvPr/>
        </p:nvSpPr>
        <p:spPr>
          <a:xfrm>
            <a:off x="4352194" y="46956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besėlio formos paaiškinimas 5"/>
          <p:cNvSpPr/>
          <p:nvPr/>
        </p:nvSpPr>
        <p:spPr>
          <a:xfrm>
            <a:off x="6966437" y="3745034"/>
            <a:ext cx="4844562" cy="2611316"/>
          </a:xfrm>
          <a:prstGeom prst="cloudCallout">
            <a:avLst>
              <a:gd name="adj1" fmla="val -53044"/>
              <a:gd name="adj2" fmla="val -4346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2800" dirty="0">
                <a:latin typeface="Segoe UI" panose="020B0502040204020203" pitchFamily="34" charset="0"/>
                <a:cs typeface="Segoe UI" panose="020B0502040204020203" pitchFamily="34" charset="0"/>
              </a:rPr>
              <a:t>SUKURK KNYGOS LANKSTINUKĄ!</a:t>
            </a:r>
          </a:p>
        </p:txBody>
      </p:sp>
      <p:sp>
        <p:nvSpPr>
          <p:cNvPr id="7" name="Stačiakampis paaiškinimas 6"/>
          <p:cNvSpPr/>
          <p:nvPr/>
        </p:nvSpPr>
        <p:spPr>
          <a:xfrm>
            <a:off x="191966" y="235067"/>
            <a:ext cx="4035668" cy="1769579"/>
          </a:xfrm>
          <a:prstGeom prst="wedgeRectCallout">
            <a:avLst>
              <a:gd name="adj1" fmla="val 44202"/>
              <a:gd name="adj2" fmla="val 10445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2800" dirty="0">
                <a:latin typeface="Segoe UI" panose="020B0502040204020203" pitchFamily="34" charset="0"/>
                <a:cs typeface="Segoe UI" panose="020B0502040204020203" pitchFamily="34" charset="0"/>
              </a:rPr>
              <a:t>SUKURK PERSKAITYTOS KNYGOS DĖŽUTĘ!</a:t>
            </a:r>
          </a:p>
        </p:txBody>
      </p:sp>
      <p:sp>
        <p:nvSpPr>
          <p:cNvPr id="8" name="Ovalinis paaiškinimas 7"/>
          <p:cNvSpPr/>
          <p:nvPr/>
        </p:nvSpPr>
        <p:spPr>
          <a:xfrm>
            <a:off x="7107115" y="173521"/>
            <a:ext cx="4844562" cy="2525717"/>
          </a:xfrm>
          <a:prstGeom prst="wedgeEllipseCallout">
            <a:avLst>
              <a:gd name="adj1" fmla="val -53930"/>
              <a:gd name="adj2" fmla="val 527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2800" dirty="0">
                <a:latin typeface="Segoe UI" panose="020B0502040204020203" pitchFamily="34" charset="0"/>
                <a:cs typeface="Segoe UI" panose="020B0502040204020203" pitchFamily="34" charset="0"/>
              </a:rPr>
              <a:t>SUKURK PERSONALIZUOTĄ KNYGOS VIRŠELĮ!</a:t>
            </a: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023" y="2116622"/>
            <a:ext cx="2370992" cy="2387868"/>
          </a:xfrm>
          <a:prstGeom prst="rect">
            <a:avLst/>
          </a:prstGeom>
        </p:spPr>
      </p:pic>
      <p:sp>
        <p:nvSpPr>
          <p:cNvPr id="10" name="Suapvalintas stačiakampis paaiškinimas 9"/>
          <p:cNvSpPr/>
          <p:nvPr/>
        </p:nvSpPr>
        <p:spPr>
          <a:xfrm>
            <a:off x="281355" y="4149969"/>
            <a:ext cx="3616568" cy="2206381"/>
          </a:xfrm>
          <a:prstGeom prst="wedgeRoundRectCallout">
            <a:avLst>
              <a:gd name="adj1" fmla="val 55065"/>
              <a:gd name="adj2" fmla="val -793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2800" dirty="0">
                <a:latin typeface="Segoe UI" panose="020B0502040204020203" pitchFamily="34" charset="0"/>
                <a:cs typeface="Segoe UI" panose="020B0502040204020203" pitchFamily="34" charset="0"/>
              </a:rPr>
              <a:t>ĮVERTINK DRAUGŲ PRISTATYTAS KNYGAS!</a:t>
            </a:r>
          </a:p>
        </p:txBody>
      </p:sp>
      <p:sp>
        <p:nvSpPr>
          <p:cNvPr id="2" name="1 linijinis paaiškinimas 1"/>
          <p:cNvSpPr/>
          <p:nvPr/>
        </p:nvSpPr>
        <p:spPr>
          <a:xfrm>
            <a:off x="4522175" y="153190"/>
            <a:ext cx="2444262" cy="1283189"/>
          </a:xfrm>
          <a:prstGeom prst="borderCallout1">
            <a:avLst>
              <a:gd name="adj1" fmla="val 100973"/>
              <a:gd name="adj2" fmla="val 41667"/>
              <a:gd name="adj3" fmla="val 149500"/>
              <a:gd name="adj4" fmla="val 267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/>
              <a:t>SUKURK KOMIKSĄ!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21" y="199049"/>
            <a:ext cx="7010522" cy="3282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0475" y="687110"/>
            <a:ext cx="3904488" cy="2928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607" y="4554415"/>
            <a:ext cx="3067870" cy="164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738" y="3481754"/>
            <a:ext cx="4221888" cy="348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916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9" y="-100584"/>
            <a:ext cx="4945660" cy="395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3617190"/>
            <a:ext cx="2733246" cy="324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47" y="3506923"/>
            <a:ext cx="3784607" cy="321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369" y="71797"/>
            <a:ext cx="5027881" cy="366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09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truktūrinė schema: jungtis 5"/>
          <p:cNvSpPr/>
          <p:nvPr/>
        </p:nvSpPr>
        <p:spPr>
          <a:xfrm>
            <a:off x="513941" y="1642600"/>
            <a:ext cx="4229530" cy="3928297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dirty="0">
                <a:latin typeface="Book Antiqua" panose="02040602050305030304" pitchFamily="18" charset="0"/>
              </a:rPr>
              <a:t>įgūdžiai</a:t>
            </a:r>
          </a:p>
        </p:txBody>
      </p:sp>
      <p:sp>
        <p:nvSpPr>
          <p:cNvPr id="10" name="Struktūrinė schema: jungtis 9"/>
          <p:cNvSpPr/>
          <p:nvPr/>
        </p:nvSpPr>
        <p:spPr>
          <a:xfrm>
            <a:off x="7376746" y="1690688"/>
            <a:ext cx="4137920" cy="3776262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dirty="0">
                <a:latin typeface="Book Antiqua" panose="02040602050305030304" pitchFamily="18" charset="0"/>
              </a:rPr>
              <a:t>gebėjimai</a:t>
            </a:r>
          </a:p>
        </p:txBody>
      </p:sp>
      <p:sp>
        <p:nvSpPr>
          <p:cNvPr id="7" name="Ovalas 6"/>
          <p:cNvSpPr/>
          <p:nvPr/>
        </p:nvSpPr>
        <p:spPr>
          <a:xfrm>
            <a:off x="3692770" y="1777069"/>
            <a:ext cx="4466492" cy="40519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dirty="0">
                <a:latin typeface="Book Antiqua" panose="02040602050305030304" pitchFamily="18" charset="0"/>
              </a:rPr>
              <a:t>kompetencijos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3" y="246529"/>
            <a:ext cx="2462309" cy="378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94" y="422052"/>
            <a:ext cx="3376416" cy="2532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20" y="3235569"/>
            <a:ext cx="3108422" cy="330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9" y="3947747"/>
            <a:ext cx="2073963" cy="2664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4" y="3600206"/>
            <a:ext cx="2166668" cy="3121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69" y="-70338"/>
            <a:ext cx="12341469" cy="692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3" y="-96716"/>
            <a:ext cx="12379569" cy="701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61546"/>
            <a:ext cx="12376638" cy="699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08" y="-131885"/>
            <a:ext cx="12405946" cy="706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ctrTitle"/>
          </p:nvPr>
        </p:nvSpPr>
        <p:spPr>
          <a:xfrm>
            <a:off x="1603131" y="383810"/>
            <a:ext cx="9144000" cy="680060"/>
          </a:xfrm>
        </p:spPr>
        <p:txBody>
          <a:bodyPr>
            <a:normAutofit/>
          </a:bodyPr>
          <a:lstStyle/>
          <a:p>
            <a:r>
              <a:rPr lang="lt-LT" sz="4000" i="1" dirty="0">
                <a:latin typeface="Bookman Old Style" panose="02050604050505020204" pitchFamily="18" charset="0"/>
              </a:rPr>
              <a:t>Apibendrinamoji išvada:</a:t>
            </a:r>
          </a:p>
        </p:txBody>
      </p:sp>
      <p:sp>
        <p:nvSpPr>
          <p:cNvPr id="5" name="Antrinis pavadinimas 4"/>
          <p:cNvSpPr>
            <a:spLocks noGrp="1"/>
          </p:cNvSpPr>
          <p:nvPr>
            <p:ph type="subTitle" idx="1"/>
          </p:nvPr>
        </p:nvSpPr>
        <p:spPr>
          <a:xfrm>
            <a:off x="1093176" y="1406769"/>
            <a:ext cx="9144000" cy="406204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Aiškūs mokymosi tikslai.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Lankstūs mokymo(</a:t>
            </a:r>
            <a:r>
              <a:rPr lang="lt-LT" sz="2800" dirty="0" err="1">
                <a:latin typeface="Bookman Old Style" panose="02050604050505020204" pitchFamily="18" charset="0"/>
              </a:rPr>
              <a:t>si</a:t>
            </a:r>
            <a:r>
              <a:rPr lang="lt-LT" sz="2800" dirty="0">
                <a:latin typeface="Bookman Old Style" panose="02050604050505020204" pitchFamily="18" charset="0"/>
              </a:rPr>
              <a:t>) būdai.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Mokinių motyvacija.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Socialiniai įgūdžių formavimas.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Gerų santykių su mokiniais puoselėjimas.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Pozityvus grįžtamasis ryšys ir parama.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2800" dirty="0">
                <a:latin typeface="Bookman Old Style" panose="02050604050505020204" pitchFamily="18" charset="0"/>
              </a:rPr>
              <a:t>Skirtingų vertinimo metodų taikymas.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lt-LT" sz="2800" dirty="0">
              <a:latin typeface="Bookman Old Style" panose="02050604050505020204" pitchFamily="18" charset="0"/>
            </a:endParaRPr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 dirty="0"/>
              <a:t>2025-04-25</a:t>
            </a:r>
            <a:endParaRPr lang="en-US" dirty="0"/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2024-12-06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>
            <p:custDataLst>
              <p:tags r:id="rId1"/>
            </p:custDataLst>
          </p:nvPr>
        </p:nvGraphicFramePr>
        <p:xfrm>
          <a:off x="2449830" y="345440"/>
          <a:ext cx="7030085" cy="121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0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4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lt-LT" sz="7200" dirty="0">
                          <a:solidFill>
                            <a:srgbClr val="D923DB"/>
                          </a:solidFill>
                          <a:latin typeface="Gabriola" panose="04040605051002020D02" charset="0"/>
                          <a:cs typeface="Gabriola" panose="04040605051002020D02" charset="0"/>
                          <a:sym typeface="+mn-ea"/>
                        </a:rPr>
                        <a:t>Dėkoju už dėmesį!</a:t>
                      </a:r>
                      <a:endParaRPr lang="lt-LT" sz="7200" dirty="0">
                        <a:solidFill>
                          <a:srgbClr val="D923DB"/>
                        </a:solidFill>
                        <a:latin typeface="Gabriola" panose="04040605051002020D02" charset="0"/>
                        <a:cs typeface="Gabriola" panose="04040605051002020D0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 </a:t>
            </a:r>
            <a:endParaRPr lang="en-US" dirty="0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Stačiakampis 1"/>
          <p:cNvSpPr/>
          <p:nvPr/>
        </p:nvSpPr>
        <p:spPr>
          <a:xfrm>
            <a:off x="997107" y="1793631"/>
            <a:ext cx="9847384" cy="23035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Book Antiqua" panose="02040602050305030304" pitchFamily="18" charset="0"/>
              </a:rPr>
              <a:t>Bendrosiose programose siektini ugdymo rezultatai aprašyti kaip mokinių kompetencijų</a:t>
            </a:r>
          </a:p>
          <a:p>
            <a:pPr algn="ctr"/>
            <a:r>
              <a:rPr lang="lt-LT" sz="3200" dirty="0">
                <a:latin typeface="Book Antiqua" panose="02040602050305030304" pitchFamily="18" charset="0"/>
              </a:rPr>
              <a:t> ugdymo pasiekimai.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/>
          <p:cNvSpPr>
            <a:spLocks noGrp="1"/>
          </p:cNvSpPr>
          <p:nvPr>
            <p:ph type="title"/>
          </p:nvPr>
        </p:nvSpPr>
        <p:spPr>
          <a:xfrm>
            <a:off x="1063868" y="365125"/>
            <a:ext cx="10289931" cy="1325563"/>
          </a:xfrm>
        </p:spPr>
        <p:txBody>
          <a:bodyPr>
            <a:normAutofit/>
          </a:bodyPr>
          <a:lstStyle/>
          <a:p>
            <a:r>
              <a:rPr lang="lt-LT" sz="3600" u="sng" dirty="0">
                <a:latin typeface="Book Antiqua" panose="02040602050305030304" pitchFamily="18" charset="0"/>
                <a:cs typeface="Segoe UI" panose="020B0502040204020203" pitchFamily="34" charset="0"/>
              </a:rPr>
              <a:t>Kompetencijomis grįstas ugdymo turinys:</a:t>
            </a:r>
          </a:p>
        </p:txBody>
      </p:sp>
      <p:sp>
        <p:nvSpPr>
          <p:cNvPr id="8" name="Turinio vietos rezervavimo ženklas 7"/>
          <p:cNvSpPr>
            <a:spLocks noGrp="1"/>
          </p:cNvSpPr>
          <p:nvPr>
            <p:ph idx="1"/>
          </p:nvPr>
        </p:nvSpPr>
        <p:spPr>
          <a:xfrm>
            <a:off x="1063868" y="1825625"/>
            <a:ext cx="10289932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lt-LT" sz="32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Bendrosios programos grįstos kompetencijų ugdymu, kuriam būdingi šie ypatumai:</a:t>
            </a:r>
            <a:endParaRPr lang="lt-LT" sz="3200" dirty="0">
              <a:latin typeface="Book Antiqua" panose="02040602050305030304" pitchFamily="18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lt-LT" sz="32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mokinių asmeninės savybės;</a:t>
            </a:r>
          </a:p>
          <a:p>
            <a:pPr>
              <a:lnSpc>
                <a:spcPct val="100000"/>
              </a:lnSpc>
            </a:pPr>
            <a:r>
              <a:rPr lang="lt-LT" sz="32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gabumai ir polinkiai;</a:t>
            </a:r>
          </a:p>
          <a:p>
            <a:pPr>
              <a:lnSpc>
                <a:spcPct val="100000"/>
              </a:lnSpc>
            </a:pPr>
            <a:r>
              <a:rPr lang="lt-LT" sz="32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 mokyklos ir namų aplinka;</a:t>
            </a:r>
          </a:p>
          <a:p>
            <a:pPr>
              <a:lnSpc>
                <a:spcPct val="100000"/>
              </a:lnSpc>
            </a:pPr>
            <a:r>
              <a:rPr lang="lt-LT" sz="32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ugdymo aplinka;</a:t>
            </a:r>
          </a:p>
          <a:p>
            <a:pPr>
              <a:lnSpc>
                <a:spcPct val="100000"/>
              </a:lnSpc>
            </a:pPr>
            <a:r>
              <a:rPr lang="lt-LT" sz="32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 mokytojų dėmesingumas ir parama.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lt-LT" sz="15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(Lietuvių kalbos ir literatūros bendroji programa, 2024 m.)</a:t>
            </a: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Stačiakampis 3"/>
          <p:cNvSpPr/>
          <p:nvPr/>
        </p:nvSpPr>
        <p:spPr>
          <a:xfrm>
            <a:off x="3048000" y="3105835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t-LT" dirty="0"/>
          </a:p>
        </p:txBody>
      </p:sp>
      <p:sp>
        <p:nvSpPr>
          <p:cNvPr id="5" name="Stačiakampis 4"/>
          <p:cNvSpPr/>
          <p:nvPr/>
        </p:nvSpPr>
        <p:spPr>
          <a:xfrm>
            <a:off x="2664069" y="3947747"/>
            <a:ext cx="6339254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t-L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/>
          <p:cNvSpPr>
            <a:spLocks noGrp="1"/>
          </p:cNvSpPr>
          <p:nvPr>
            <p:ph type="title"/>
          </p:nvPr>
        </p:nvSpPr>
        <p:spPr>
          <a:xfrm>
            <a:off x="334107" y="365126"/>
            <a:ext cx="11465169" cy="1460500"/>
          </a:xfrm>
        </p:spPr>
        <p:txBody>
          <a:bodyPr>
            <a:normAutofit fontScale="90000"/>
          </a:bodyPr>
          <a:lstStyle/>
          <a:p>
            <a:r>
              <a:rPr lang="lt-LT" sz="3600" u="sng" dirty="0">
                <a:latin typeface="Book Antiqua" panose="02040602050305030304" pitchFamily="18" charset="0"/>
                <a:cs typeface="Segoe UI" panose="020B0502040204020203" pitchFamily="34" charset="0"/>
              </a:rPr>
              <a:t>Bendrųjų programų turiniu ugdomos šios kompetencijos: </a:t>
            </a:r>
            <a:br>
              <a:rPr lang="lt-LT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lt-LT" dirty="0"/>
          </a:p>
        </p:txBody>
      </p:sp>
      <p:sp>
        <p:nvSpPr>
          <p:cNvPr id="9" name="Turinio vietos rezervavimo ženklas 8"/>
          <p:cNvSpPr>
            <a:spLocks noGrp="1"/>
          </p:cNvSpPr>
          <p:nvPr>
            <p:ph idx="1"/>
          </p:nvPr>
        </p:nvSpPr>
        <p:spPr>
          <a:xfrm>
            <a:off x="808891" y="1342048"/>
            <a:ext cx="10515600" cy="48958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komunikavimo;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kultūrinė;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kūrybiškumo;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pažinimo;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pilietiškumo;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skaitmeninė;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socialinė, emocinė ir sveikos gyvensenos.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</a:rPr>
              <a:t>       Visos kompetencijos yra vienodai svarbios  ir  tarpusavyje susijusios, jos ugdomos integraliai įgyvendinant visas bendrąsias programas, tik jų intensyvumas priklauso nuo dalyko specifikos. </a:t>
            </a: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Kompetencijos atsiskleidžia per įvairią veiklą,</a:t>
            </a:r>
            <a:br>
              <a:rPr lang="lt-LT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</a:br>
            <a:r>
              <a:rPr lang="lt-LT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o jų raiškos būdai gali būti patys įvairiausi.</a:t>
            </a:r>
            <a:endParaRPr lang="lt-LT" dirty="0">
              <a:latin typeface="Book Antiqua" panose="02040602050305030304" pitchFamily="18" charset="0"/>
              <a:cs typeface="Segoe UI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lt-LT" sz="1500" dirty="0">
                <a:latin typeface="Book Antiqua" panose="02040602050305030304" pitchFamily="18" charset="0"/>
                <a:cs typeface="Segoe UI" panose="020B0502040204020203" pitchFamily="34" charset="0"/>
              </a:rPr>
              <a:t> </a:t>
            </a:r>
            <a:r>
              <a:rPr lang="lt-LT" sz="1500" dirty="0">
                <a:latin typeface="Book Antiqua" panose="02040602050305030304" pitchFamily="18" charset="0"/>
                <a:cs typeface="Segoe UI" panose="020B0502040204020203" pitchFamily="34" charset="0"/>
                <a:sym typeface="+mn-ea"/>
              </a:rPr>
              <a:t>(Lietuvių kalbos ir literatūros bendroji programa, 2024 m.)</a:t>
            </a:r>
          </a:p>
          <a:p>
            <a:pPr marL="0" indent="0" algn="r">
              <a:lnSpc>
                <a:spcPct val="120000"/>
              </a:lnSpc>
              <a:buNone/>
            </a:pPr>
            <a:endParaRPr lang="lt-LT" dirty="0">
              <a:latin typeface="Book Antiqua" panose="02040602050305030304" pitchFamily="18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lt-LT" dirty="0">
              <a:latin typeface="Book Antiqua" panose="02040602050305030304" pitchFamily="18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33" y="159966"/>
            <a:ext cx="7783011" cy="5287113"/>
          </a:xfrm>
          <a:prstGeom prst="rect">
            <a:avLst/>
          </a:prstGeom>
        </p:spPr>
      </p:pic>
      <p:sp>
        <p:nvSpPr>
          <p:cNvPr id="9" name="Stačiakampis 8"/>
          <p:cNvSpPr/>
          <p:nvPr/>
        </p:nvSpPr>
        <p:spPr>
          <a:xfrm>
            <a:off x="1896764" y="5627077"/>
            <a:ext cx="778301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Book Antiqua" panose="02040602050305030304" pitchFamily="18" charset="0"/>
              </a:rPr>
              <a:t>,,Ledkalnio“ kompetencijų modelis (pagal L. M. </a:t>
            </a:r>
            <a:r>
              <a:rPr lang="lt-LT" dirty="0" err="1">
                <a:latin typeface="Book Antiqua" panose="02040602050305030304" pitchFamily="18" charset="0"/>
              </a:rPr>
              <a:t>Spencer</a:t>
            </a:r>
            <a:r>
              <a:rPr lang="lt-LT" dirty="0">
                <a:latin typeface="Book Antiqua" panose="02040602050305030304" pitchFamily="18" charset="0"/>
              </a:rPr>
              <a:t> ir S. M. </a:t>
            </a:r>
            <a:r>
              <a:rPr lang="lt-LT" dirty="0" err="1">
                <a:latin typeface="Book Antiqua" panose="02040602050305030304" pitchFamily="18" charset="0"/>
              </a:rPr>
              <a:t>Spencer</a:t>
            </a:r>
            <a:r>
              <a:rPr lang="lt-LT" dirty="0"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591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u="sng" dirty="0">
                <a:latin typeface="Book Antiqua" panose="02040602050305030304" pitchFamily="18" charset="0"/>
              </a:rPr>
              <a:t>Komunikavimo + pažinimo kompetencija</a:t>
            </a:r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1"/>
          </p:nvPr>
        </p:nvSpPr>
        <p:spPr>
          <a:xfrm>
            <a:off x="219808" y="2118946"/>
            <a:ext cx="5799992" cy="405801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lt-LT" i="1" dirty="0">
                <a:latin typeface="Book Antiqua" panose="02040602050305030304" pitchFamily="18" charset="0"/>
              </a:rPr>
              <a:t>komunikavimo kompetencija</a:t>
            </a:r>
            <a:r>
              <a:rPr lang="lt-LT" dirty="0">
                <a:latin typeface="Book Antiqua" panose="02040602050305030304" pitchFamily="18" charset="0"/>
              </a:rPr>
              <a:t> – tai </a:t>
            </a:r>
            <a:r>
              <a:rPr lang="lt-LT" b="1" dirty="0">
                <a:latin typeface="Book Antiqua" panose="02040602050305030304" pitchFamily="18" charset="0"/>
              </a:rPr>
              <a:t>motyvacija</a:t>
            </a:r>
            <a:r>
              <a:rPr lang="lt-LT" dirty="0">
                <a:latin typeface="Book Antiqua" panose="02040602050305030304" pitchFamily="18" charset="0"/>
              </a:rPr>
              <a:t> ir gebėjimas kurti, perduoti ir suprasti žinias, etiškai naudotis verbalinėmis ir neverbalinėmis komunikavimo priemonėmis ir technologijomis.</a:t>
            </a:r>
          </a:p>
          <a:p>
            <a:pPr algn="just"/>
            <a:endParaRPr lang="lt-LT" dirty="0">
              <a:latin typeface="Book Antiqua" panose="02040602050305030304" pitchFamily="18" charset="0"/>
            </a:endParaRPr>
          </a:p>
        </p:txBody>
      </p:sp>
      <p:sp>
        <p:nvSpPr>
          <p:cNvPr id="8" name="Turinio vietos rezervavimo ženklas 7"/>
          <p:cNvSpPr>
            <a:spLocks noGrp="1"/>
          </p:cNvSpPr>
          <p:nvPr>
            <p:ph sz="half" idx="2"/>
          </p:nvPr>
        </p:nvSpPr>
        <p:spPr>
          <a:xfrm>
            <a:off x="6172199" y="2206869"/>
            <a:ext cx="5635869" cy="374552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lt-LT" i="1" dirty="0">
                <a:latin typeface="Book Antiqua" panose="02040602050305030304" pitchFamily="18" charset="0"/>
              </a:rPr>
              <a:t>pažinimo kompetencija</a:t>
            </a:r>
            <a:r>
              <a:rPr lang="lt-LT" dirty="0">
                <a:latin typeface="Book Antiqua" panose="02040602050305030304" pitchFamily="18" charset="0"/>
              </a:rPr>
              <a:t> – tai </a:t>
            </a:r>
            <a:r>
              <a:rPr lang="lt-LT" b="1" dirty="0">
                <a:latin typeface="Book Antiqua" panose="02040602050305030304" pitchFamily="18" charset="0"/>
              </a:rPr>
              <a:t>motyvacija</a:t>
            </a:r>
            <a:r>
              <a:rPr lang="lt-LT" dirty="0">
                <a:latin typeface="Book Antiqua" panose="02040602050305030304" pitchFamily="18" charset="0"/>
              </a:rPr>
              <a:t> ir gebėjimas pažinti save ir pasaulį. Ši kompetencija apima dalyko žinias ir gebėjimus, kritinio mąstymo, problemų sprendimo, mokėjimo mokytis gebėjimus. </a:t>
            </a: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t-LT" sz="3600" u="sng" dirty="0">
                <a:latin typeface="Book Antiqua" panose="02040602050305030304" pitchFamily="18" charset="0"/>
              </a:rPr>
              <a:t>Literatūros kūrinio skaitymui parengimo kriterijai: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lt-LT" dirty="0">
                <a:latin typeface="Book Antiqua" panose="02040602050305030304" pitchFamily="18" charset="0"/>
              </a:rPr>
              <a:t> psichologinis;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lt-LT" dirty="0">
                <a:latin typeface="Book Antiqua" panose="02040602050305030304" pitchFamily="18" charset="0"/>
              </a:rPr>
              <a:t> patrauklus;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lt-LT" dirty="0">
                <a:latin typeface="Book Antiqua" panose="02040602050305030304" pitchFamily="18" charset="0"/>
              </a:rPr>
              <a:t> pagal kalbos sudėtingumą;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lt-LT" dirty="0">
                <a:latin typeface="Book Antiqua" panose="02040602050305030304" pitchFamily="18" charset="0"/>
              </a:rPr>
              <a:t> auklėjamasis;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lt-LT" dirty="0">
                <a:latin typeface="Book Antiqua" panose="02040602050305030304" pitchFamily="18" charset="0"/>
              </a:rPr>
              <a:t> meno ir estetikos atžvilgiu;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lt-LT" dirty="0">
                <a:latin typeface="Book Antiqua" panose="02040602050305030304" pitchFamily="18" charset="0"/>
              </a:rPr>
              <a:t> grindžiamas šiuolaikinės didaktikos principais.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u="sng" dirty="0">
                <a:latin typeface="Book Antiqua" panose="02040602050305030304" pitchFamily="18" charset="0"/>
              </a:rPr>
              <a:t>Provokuojanti skaitymo motyvacija: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t-LT" dirty="0">
                <a:latin typeface="Book Antiqua" panose="02040602050305030304" pitchFamily="18" charset="0"/>
              </a:rPr>
              <a:t>aktualus tekstas;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t-LT" dirty="0">
                <a:latin typeface="Book Antiqua" panose="02040602050305030304" pitchFamily="18" charset="0"/>
              </a:rPr>
              <a:t>kūrinys atliepia mokinių patirtį, poreikius, pomėgius;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t-LT" dirty="0">
                <a:latin typeface="Book Antiqua" panose="02040602050305030304" pitchFamily="18" charset="0"/>
              </a:rPr>
              <a:t>probleminis klausimas/situacija;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t-LT" dirty="0">
                <a:latin typeface="Book Antiqua" panose="02040602050305030304" pitchFamily="18" charset="0"/>
              </a:rPr>
              <a:t>per didinamąjį stiklą (1 </a:t>
            </a:r>
            <a:r>
              <a:rPr lang="lt-LT" dirty="0" err="1">
                <a:latin typeface="Book Antiqua" panose="02040602050305030304" pitchFamily="18" charset="0"/>
              </a:rPr>
              <a:t>patraipa</a:t>
            </a:r>
            <a:r>
              <a:rPr lang="lt-LT" dirty="0">
                <a:latin typeface="Book Antiqua" panose="02040602050305030304" pitchFamily="18" charset="0"/>
              </a:rPr>
              <a:t> nagrinėjama detaliai);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t-LT" dirty="0">
                <a:latin typeface="Book Antiqua" panose="02040602050305030304" pitchFamily="18" charset="0"/>
              </a:rPr>
              <a:t>pasitelkti modernaus meno elementus (šokis, filmas, muzika, nuotrauka, paveikslas ir pan.).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lt-LT" dirty="0">
              <a:latin typeface="Book Antiqua" panose="02040602050305030304" pitchFamily="18" charset="0"/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53*95"/>
  <p:tag name="TABLE_ENDDRAG_RECT" val="165*27*553*95"/>
</p:tagLst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707</Words>
  <Application>Microsoft Office PowerPoint</Application>
  <PresentationFormat>Plačiaekranė</PresentationFormat>
  <Paragraphs>119</Paragraphs>
  <Slides>26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26</vt:i4>
      </vt:variant>
    </vt:vector>
  </HeadingPairs>
  <TitlesOfParts>
    <vt:vector size="36" baseType="lpstr">
      <vt:lpstr>Arial</vt:lpstr>
      <vt:lpstr>Book Antiqua</vt:lpstr>
      <vt:lpstr>Bookman Old Style</vt:lpstr>
      <vt:lpstr>Calibri</vt:lpstr>
      <vt:lpstr>Calibri Light</vt:lpstr>
      <vt:lpstr>Courier New</vt:lpstr>
      <vt:lpstr>Gabriola</vt:lpstr>
      <vt:lpstr>Segoe UI</vt:lpstr>
      <vt:lpstr>Wingdings</vt:lpstr>
      <vt:lpstr>„Office“ tema</vt:lpstr>
      <vt:lpstr>Veiksmingų skaitymo ir kalbėjimo metodų taikymas lietuvių kalbos pamokose: formos ir galimybės     Parengė: Vilniaus Jono Pauliaus II progimnazijos  lietuvių kalbos ir literatūros mokytoja metodininkė Gražina Vilkanecienė</vt:lpstr>
      <vt:lpstr>„PowerPoint“ pateiktis</vt:lpstr>
      <vt:lpstr>„PowerPoint“ pateiktis</vt:lpstr>
      <vt:lpstr>Kompetencijomis grįstas ugdymo turinys:</vt:lpstr>
      <vt:lpstr>Bendrųjų programų turiniu ugdomos šios kompetencijos:  </vt:lpstr>
      <vt:lpstr>„PowerPoint“ pateiktis</vt:lpstr>
      <vt:lpstr>Komunikavimo + pažinimo kompetencija</vt:lpstr>
      <vt:lpstr>Literatūros kūrinio skaitymui parengimo kriterijai:</vt:lpstr>
      <vt:lpstr>Provokuojanti skaitymo motyvacija:</vt:lpstr>
      <vt:lpstr>Skaitymo procesas:</vt:lpstr>
      <vt:lpstr>Skaitymo gebėjimų ugdymo metodai ir būdai: </vt:lpstr>
      <vt:lpstr>Skaitymo gebėjimų ugdymo metodai ir būdai: </vt:lpstr>
      <vt:lpstr>„PowerPoint“ pateiktis</vt:lpstr>
      <vt:lpstr>Tai intelekto tyrimais paremtas įrankių rinkinys, kuris sujungia kognityvinius mąstymo procesus mokantis su vizualine informacija. Mąstymo žemėlapiai parenkami pagal tai, kokio mąstymo proceso mums pamokoje reikia.</vt:lpstr>
      <vt:lpstr>Kas yra dialogas?</vt:lpstr>
      <vt:lpstr>Kalbėjimo strategijų taikymas: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Apibendrinamoji išvada: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Pamokos tema: ,,Mažylis ir Karlsonas,  kuris gyvena ant stogo“</dc:title>
  <dc:creator>Gražina</dc:creator>
  <cp:lastModifiedBy>JOLANTA GRIŠKEVIČĖ</cp:lastModifiedBy>
  <cp:revision>138</cp:revision>
  <cp:lastPrinted>2025-04-25T05:37:15Z</cp:lastPrinted>
  <dcterms:created xsi:type="dcterms:W3CDTF">2024-11-05T18:38:00Z</dcterms:created>
  <dcterms:modified xsi:type="dcterms:W3CDTF">2025-08-26T07:38:55Z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483B01EA1F2147678CFDCE8C21180D61_13</vt:lpwstr>
  </property>
  <property fmtid="{D5CDD505-2E9C-101B-9397-08002B2CF9AE}" pid="3" name="KSOProductBuildVer">
    <vt:lpwstr>1033-12.2.0.20795</vt:lpwstr>
  </property>
</Properties>
</file>