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sldIdLst>
    <p:sldId id="256" r:id="rId2"/>
    <p:sldId id="265" r:id="rId3"/>
    <p:sldId id="257" r:id="rId4"/>
    <p:sldId id="268" r:id="rId5"/>
    <p:sldId id="270" r:id="rId6"/>
    <p:sldId id="269" r:id="rId7"/>
    <p:sldId id="271" r:id="rId8"/>
    <p:sldId id="258" r:id="rId9"/>
    <p:sldId id="267" r:id="rId10"/>
    <p:sldId id="272" r:id="rId11"/>
    <p:sldId id="273" r:id="rId12"/>
    <p:sldId id="259" r:id="rId13"/>
    <p:sldId id="283" r:id="rId14"/>
    <p:sldId id="260" r:id="rId15"/>
    <p:sldId id="274" r:id="rId16"/>
    <p:sldId id="276" r:id="rId17"/>
    <p:sldId id="275" r:id="rId18"/>
    <p:sldId id="261" r:id="rId19"/>
    <p:sldId id="287" r:id="rId20"/>
    <p:sldId id="262" r:id="rId21"/>
    <p:sldId id="277" r:id="rId22"/>
    <p:sldId id="278" r:id="rId23"/>
    <p:sldId id="286" r:id="rId24"/>
    <p:sldId id="263" r:id="rId25"/>
    <p:sldId id="284" r:id="rId26"/>
    <p:sldId id="264" r:id="rId27"/>
    <p:sldId id="279" r:id="rId28"/>
    <p:sldId id="280" r:id="rId29"/>
    <p:sldId id="281" r:id="rId30"/>
    <p:sldId id="282" r:id="rId31"/>
    <p:sldId id="285" r:id="rId32"/>
    <p:sldId id="288" r:id="rId33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FFCC"/>
    <a:srgbClr val="CCFFCC"/>
    <a:srgbClr val="CCCC00"/>
    <a:srgbClr val="336600"/>
    <a:srgbClr val="0000CC"/>
    <a:srgbClr val="006699"/>
    <a:srgbClr val="00CCFF"/>
    <a:srgbClr val="66CCFF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94660"/>
  </p:normalViewPr>
  <p:slideViewPr>
    <p:cSldViewPr snapToGrid="0">
      <p:cViewPr varScale="1">
        <p:scale>
          <a:sx n="84" d="100"/>
          <a:sy n="84" d="100"/>
        </p:scale>
        <p:origin x="96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DB75-1C2F-4051-8769-56C78CEDA074}" type="datetimeFigureOut">
              <a:rPr lang="lt-LT" smtClean="0"/>
              <a:t>2026-05-29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6972B-1C00-4ACE-A0B5-A8675A01585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41320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DB75-1C2F-4051-8769-56C78CEDA074}" type="datetimeFigureOut">
              <a:rPr lang="lt-LT" smtClean="0"/>
              <a:t>2026-05-29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6972B-1C00-4ACE-A0B5-A8675A01585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15906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DB75-1C2F-4051-8769-56C78CEDA074}" type="datetimeFigureOut">
              <a:rPr lang="lt-LT" smtClean="0"/>
              <a:t>2026-05-29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6972B-1C00-4ACE-A0B5-A8675A01585E}" type="slidenum">
              <a:rPr lang="lt-LT" smtClean="0"/>
              <a:t>‹#›</a:t>
            </a:fld>
            <a:endParaRPr lang="lt-LT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20828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elės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DB75-1C2F-4051-8769-56C78CEDA074}" type="datetimeFigureOut">
              <a:rPr lang="lt-LT" smtClean="0"/>
              <a:t>2026-05-29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6972B-1C00-4ACE-A0B5-A8675A01585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525875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o pavadinimas kortelė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DB75-1C2F-4051-8769-56C78CEDA074}" type="datetimeFigureOut">
              <a:rPr lang="lt-LT" smtClean="0"/>
              <a:t>2026-05-29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6972B-1C00-4ACE-A0B5-A8675A01585E}" type="slidenum">
              <a:rPr lang="lt-LT" smtClean="0"/>
              <a:t>‹#›</a:t>
            </a:fld>
            <a:endParaRPr lang="lt-LT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6455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rba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DB75-1C2F-4051-8769-56C78CEDA074}" type="datetimeFigureOut">
              <a:rPr lang="lt-LT" smtClean="0"/>
              <a:t>2026-05-29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6972B-1C00-4ACE-A0B5-A8675A01585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592704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DB75-1C2F-4051-8769-56C78CEDA074}" type="datetimeFigureOut">
              <a:rPr lang="lt-LT" smtClean="0"/>
              <a:t>2026-05-29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6972B-1C00-4ACE-A0B5-A8675A01585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29331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DB75-1C2F-4051-8769-56C78CEDA074}" type="datetimeFigureOut">
              <a:rPr lang="lt-LT" smtClean="0"/>
              <a:t>2026-05-29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6972B-1C00-4ACE-A0B5-A8675A01585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69385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DB75-1C2F-4051-8769-56C78CEDA074}" type="datetimeFigureOut">
              <a:rPr lang="lt-LT" smtClean="0"/>
              <a:t>2026-05-29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6972B-1C00-4ACE-A0B5-A8675A01585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84697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DB75-1C2F-4051-8769-56C78CEDA074}" type="datetimeFigureOut">
              <a:rPr lang="lt-LT" smtClean="0"/>
              <a:t>2026-05-29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6972B-1C00-4ACE-A0B5-A8675A01585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70796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DB75-1C2F-4051-8769-56C78CEDA074}" type="datetimeFigureOut">
              <a:rPr lang="lt-LT" smtClean="0"/>
              <a:t>2026-05-29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6972B-1C00-4ACE-A0B5-A8675A01585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72112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DB75-1C2F-4051-8769-56C78CEDA074}" type="datetimeFigureOut">
              <a:rPr lang="lt-LT" smtClean="0"/>
              <a:t>2026-05-29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6972B-1C00-4ACE-A0B5-A8675A01585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37999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DB75-1C2F-4051-8769-56C78CEDA074}" type="datetimeFigureOut">
              <a:rPr lang="lt-LT" smtClean="0"/>
              <a:t>2026-05-29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6972B-1C00-4ACE-A0B5-A8675A01585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4795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DB75-1C2F-4051-8769-56C78CEDA074}" type="datetimeFigureOut">
              <a:rPr lang="lt-LT" smtClean="0"/>
              <a:t>2026-05-29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6972B-1C00-4ACE-A0B5-A8675A01585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63973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DB75-1C2F-4051-8769-56C78CEDA074}" type="datetimeFigureOut">
              <a:rPr lang="lt-LT" smtClean="0"/>
              <a:t>2026-05-29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6972B-1C00-4ACE-A0B5-A8675A01585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35146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DB75-1C2F-4051-8769-56C78CEDA074}" type="datetimeFigureOut">
              <a:rPr lang="lt-LT" smtClean="0"/>
              <a:t>2026-05-29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6972B-1C00-4ACE-A0B5-A8675A01585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46843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0DB75-1C2F-4051-8769-56C78CEDA074}" type="datetimeFigureOut">
              <a:rPr lang="lt-LT" smtClean="0"/>
              <a:t>2026-05-29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496972B-1C00-4ACE-A0B5-A8675A01585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2910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7" Type="http://schemas.openxmlformats.org/officeDocument/2006/relationships/image" Target="../media/image74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hyperlink" Target="https://pl.wikipedia.org/wiki/Wikipedia:Strona_ujednoznaczniaj%C4%85ca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1.JPG"/><Relationship Id="rId4" Type="http://schemas.openxmlformats.org/officeDocument/2006/relationships/image" Target="../media/image8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3" Type="http://schemas.openxmlformats.org/officeDocument/2006/relationships/image" Target="../media/image88.JPG"/><Relationship Id="rId7" Type="http://schemas.openxmlformats.org/officeDocument/2006/relationships/image" Target="../media/image92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jpeg"/><Relationship Id="rId3" Type="http://schemas.openxmlformats.org/officeDocument/2006/relationships/image" Target="../media/image97.jpeg"/><Relationship Id="rId7" Type="http://schemas.openxmlformats.org/officeDocument/2006/relationships/image" Target="../media/image101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png"/><Relationship Id="rId5" Type="http://schemas.openxmlformats.org/officeDocument/2006/relationships/image" Target="../media/image99.jpeg"/><Relationship Id="rId4" Type="http://schemas.openxmlformats.org/officeDocument/2006/relationships/image" Target="../media/image98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6.jpeg"/><Relationship Id="rId5" Type="http://schemas.openxmlformats.org/officeDocument/2006/relationships/image" Target="../media/image105.JPG"/><Relationship Id="rId4" Type="http://schemas.openxmlformats.org/officeDocument/2006/relationships/image" Target="../media/image10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1.jpeg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G"/><Relationship Id="rId7" Type="http://schemas.openxmlformats.org/officeDocument/2006/relationships/image" Target="../media/image117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jpeg"/><Relationship Id="rId5" Type="http://schemas.openxmlformats.org/officeDocument/2006/relationships/image" Target="../media/image115.jpeg"/><Relationship Id="rId4" Type="http://schemas.openxmlformats.org/officeDocument/2006/relationships/image" Target="../media/image11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jpeg"/><Relationship Id="rId3" Type="http://schemas.openxmlformats.org/officeDocument/2006/relationships/image" Target="../media/image119.jpeg"/><Relationship Id="rId7" Type="http://schemas.openxmlformats.org/officeDocument/2006/relationships/image" Target="../media/image123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2.jpeg"/><Relationship Id="rId5" Type="http://schemas.openxmlformats.org/officeDocument/2006/relationships/image" Target="../media/image121.jpeg"/><Relationship Id="rId10" Type="http://schemas.openxmlformats.org/officeDocument/2006/relationships/image" Target="../media/image126.jpeg"/><Relationship Id="rId4" Type="http://schemas.openxmlformats.org/officeDocument/2006/relationships/image" Target="../media/image120.jpeg"/><Relationship Id="rId9" Type="http://schemas.openxmlformats.org/officeDocument/2006/relationships/image" Target="../media/image12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jpeg"/><Relationship Id="rId13" Type="http://schemas.openxmlformats.org/officeDocument/2006/relationships/image" Target="../media/image140.jpeg"/><Relationship Id="rId18" Type="http://schemas.openxmlformats.org/officeDocument/2006/relationships/image" Target="../media/image145.jpeg"/><Relationship Id="rId3" Type="http://schemas.openxmlformats.org/officeDocument/2006/relationships/image" Target="../media/image130.jpeg"/><Relationship Id="rId7" Type="http://schemas.openxmlformats.org/officeDocument/2006/relationships/image" Target="../media/image134.jpeg"/><Relationship Id="rId12" Type="http://schemas.openxmlformats.org/officeDocument/2006/relationships/image" Target="../media/image139.jpeg"/><Relationship Id="rId17" Type="http://schemas.openxmlformats.org/officeDocument/2006/relationships/image" Target="../media/image144.jpeg"/><Relationship Id="rId2" Type="http://schemas.openxmlformats.org/officeDocument/2006/relationships/image" Target="../media/image129.jpeg"/><Relationship Id="rId16" Type="http://schemas.openxmlformats.org/officeDocument/2006/relationships/image" Target="../media/image1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3.jpeg"/><Relationship Id="rId11" Type="http://schemas.openxmlformats.org/officeDocument/2006/relationships/image" Target="../media/image138.jpeg"/><Relationship Id="rId5" Type="http://schemas.openxmlformats.org/officeDocument/2006/relationships/image" Target="../media/image132.jpeg"/><Relationship Id="rId15" Type="http://schemas.openxmlformats.org/officeDocument/2006/relationships/image" Target="../media/image142.jpeg"/><Relationship Id="rId10" Type="http://schemas.openxmlformats.org/officeDocument/2006/relationships/image" Target="../media/image137.jpeg"/><Relationship Id="rId4" Type="http://schemas.openxmlformats.org/officeDocument/2006/relationships/image" Target="../media/image131.jpeg"/><Relationship Id="rId9" Type="http://schemas.openxmlformats.org/officeDocument/2006/relationships/image" Target="../media/image136.jpeg"/><Relationship Id="rId14" Type="http://schemas.openxmlformats.org/officeDocument/2006/relationships/image" Target="../media/image14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4202637" y="286659"/>
            <a:ext cx="7766936" cy="2425447"/>
          </a:xfrm>
        </p:spPr>
        <p:txBody>
          <a:bodyPr/>
          <a:lstStyle/>
          <a:p>
            <a:r>
              <a:rPr lang="lt-LT" sz="7200" dirty="0" smtClean="0">
                <a:solidFill>
                  <a:srgbClr val="002060"/>
                </a:solidFill>
              </a:rPr>
              <a:t>HISTORIA JEDNEJ RODZINY</a:t>
            </a:r>
            <a:endParaRPr lang="lt-LT" sz="7200" dirty="0">
              <a:solidFill>
                <a:srgbClr val="002060"/>
              </a:solidFill>
            </a:endParaRP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3941657" y="10691664"/>
            <a:ext cx="3301595" cy="437116"/>
          </a:xfrm>
        </p:spPr>
        <p:txBody>
          <a:bodyPr/>
          <a:lstStyle/>
          <a:p>
            <a:endParaRPr lang="lt-LT" dirty="0"/>
          </a:p>
        </p:txBody>
      </p:sp>
      <p:pic>
        <p:nvPicPr>
          <p:cNvPr id="4102" name="Picture 6" descr="Obraz na płótnie Rodzina i papieru serca w ręce nad zielonym tle słoneczny  - PIXERS.P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92" y="2106936"/>
            <a:ext cx="4706957" cy="4613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tačiakampis 3"/>
          <p:cNvSpPr/>
          <p:nvPr/>
        </p:nvSpPr>
        <p:spPr>
          <a:xfrm>
            <a:off x="581091" y="5937610"/>
            <a:ext cx="4951029" cy="7998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t-LT" dirty="0"/>
          </a:p>
        </p:txBody>
      </p:sp>
      <p:sp>
        <p:nvSpPr>
          <p:cNvPr id="13" name="Stačiakampis 12"/>
          <p:cNvSpPr/>
          <p:nvPr/>
        </p:nvSpPr>
        <p:spPr>
          <a:xfrm rot="16200000">
            <a:off x="3490928" y="3518766"/>
            <a:ext cx="3931154" cy="107429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t-LT" dirty="0"/>
          </a:p>
        </p:txBody>
      </p:sp>
      <p:pic>
        <p:nvPicPr>
          <p:cNvPr id="5" name="ABBA - I have a Dream (Instrumental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862789" y="6507273"/>
            <a:ext cx="213567" cy="21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063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6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24" y="2800349"/>
            <a:ext cx="5059681" cy="3794761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" y="234314"/>
            <a:ext cx="2830830" cy="3774440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530" y="234314"/>
            <a:ext cx="4030980" cy="3023235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549" y="3430270"/>
            <a:ext cx="2373630" cy="3164840"/>
          </a:xfrm>
          <a:prstGeom prst="rect">
            <a:avLst/>
          </a:prstGeom>
        </p:spPr>
      </p:pic>
      <p:sp>
        <p:nvSpPr>
          <p:cNvPr id="6" name="Stačiakampis 5"/>
          <p:cNvSpPr/>
          <p:nvPr/>
        </p:nvSpPr>
        <p:spPr>
          <a:xfrm>
            <a:off x="3280410" y="578286"/>
            <a:ext cx="4377690" cy="1754326"/>
          </a:xfrm>
          <a:prstGeom prst="rect">
            <a:avLst/>
          </a:prstGeom>
          <a:solidFill>
            <a:srgbClr val="CCCC00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lt-LT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Nawet</a:t>
            </a:r>
            <a:r>
              <a:rPr lang="lt-LT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gdy</a:t>
            </a:r>
            <a:r>
              <a:rPr lang="lt-LT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czujesz</a:t>
            </a:r>
            <a:r>
              <a:rPr lang="lt-LT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się</a:t>
            </a:r>
            <a:r>
              <a:rPr lang="lt-LT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bezradny</a:t>
            </a:r>
            <a:r>
              <a:rPr lang="lt-LT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l-PL" b="1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PAMIĘTAJ</a:t>
            </a:r>
            <a:r>
              <a:rPr lang="lt-LT" b="1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pl-PL" b="1" dirty="0" smtClean="0">
              <a:latin typeface="Google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lt-LT" b="1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że</a:t>
            </a:r>
            <a:r>
              <a:rPr lang="lt-LT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b="1" dirty="0" smtClean="0">
                <a:solidFill>
                  <a:schemeClr val="accent5">
                    <a:lumMod val="75000"/>
                  </a:schemeClr>
                </a:solidFill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JESTEŚ NAJWAŻNIEJSZĄ OSOBĄ </a:t>
            </a:r>
            <a:endParaRPr lang="pl-PL" b="1" dirty="0" smtClean="0">
              <a:solidFill>
                <a:schemeClr val="accent5">
                  <a:lumMod val="75000"/>
                </a:schemeClr>
              </a:solidFill>
              <a:latin typeface="Google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lt-LT" b="1" dirty="0" smtClean="0">
                <a:solidFill>
                  <a:schemeClr val="accent5">
                    <a:lumMod val="75000"/>
                  </a:schemeClr>
                </a:solidFill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lt-LT" b="1" dirty="0" err="1">
                <a:solidFill>
                  <a:schemeClr val="accent5">
                    <a:lumMod val="75000"/>
                  </a:schemeClr>
                </a:solidFill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życiu</a:t>
            </a:r>
            <a:r>
              <a:rPr lang="lt-LT" b="1" dirty="0">
                <a:solidFill>
                  <a:schemeClr val="accent5">
                    <a:lumMod val="75000"/>
                  </a:schemeClr>
                </a:solidFill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b="1" dirty="0" err="1">
                <a:solidFill>
                  <a:schemeClr val="accent5">
                    <a:lumMod val="75000"/>
                  </a:schemeClr>
                </a:solidFill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swojego</a:t>
            </a:r>
            <a:r>
              <a:rPr lang="lt-LT" b="1" dirty="0">
                <a:solidFill>
                  <a:schemeClr val="accent5">
                    <a:lumMod val="75000"/>
                  </a:schemeClr>
                </a:solidFill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b="1" dirty="0" err="1" smtClean="0">
                <a:solidFill>
                  <a:schemeClr val="accent5">
                    <a:lumMod val="75000"/>
                  </a:schemeClr>
                </a:solidFill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dziecka</a:t>
            </a:r>
            <a:r>
              <a:rPr lang="pl-PL" b="1" dirty="0" smtClean="0">
                <a:solidFill>
                  <a:schemeClr val="accent5">
                    <a:lumMod val="75000"/>
                  </a:schemeClr>
                </a:solidFill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lt-LT" b="1" dirty="0">
              <a:solidFill>
                <a:schemeClr val="accent5">
                  <a:lumMod val="75000"/>
                </a:schemeClr>
              </a:solidFill>
              <a:latin typeface="Google Sans"/>
            </a:endParaRPr>
          </a:p>
        </p:txBody>
      </p:sp>
      <p:sp>
        <p:nvSpPr>
          <p:cNvPr id="7" name="Stačiakampis 6"/>
          <p:cNvSpPr/>
          <p:nvPr/>
        </p:nvSpPr>
        <p:spPr>
          <a:xfrm>
            <a:off x="312419" y="4237354"/>
            <a:ext cx="3074670" cy="2254886"/>
          </a:xfrm>
          <a:prstGeom prst="rect">
            <a:avLst/>
          </a:prstGeom>
          <a:solidFill>
            <a:srgbClr val="CCCC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400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Mama</a:t>
            </a:r>
            <a:r>
              <a:rPr lang="pl-PL" sz="24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 </a:t>
            </a:r>
          </a:p>
          <a:p>
            <a:pPr algn="ctr"/>
            <a:r>
              <a:rPr lang="pl-PL" sz="2400" b="1" dirty="0">
                <a:solidFill>
                  <a:schemeClr val="tx1"/>
                </a:solidFill>
                <a:latin typeface="Kristen ITC" panose="03050502040202030202" pitchFamily="66" charset="0"/>
              </a:rPr>
              <a:t> </a:t>
            </a:r>
            <a:r>
              <a:rPr lang="pl-PL" sz="24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BOŻENA</a:t>
            </a:r>
          </a:p>
          <a:p>
            <a:pPr algn="ctr"/>
            <a:endParaRPr lang="pl-PL" sz="2400" b="1" dirty="0">
              <a:solidFill>
                <a:schemeClr val="tx1"/>
              </a:solidFill>
              <a:latin typeface="Kristen ITC" panose="03050502040202030202" pitchFamily="66" charset="0"/>
            </a:endParaRPr>
          </a:p>
          <a:p>
            <a:r>
              <a:rPr lang="pl-PL" sz="2400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Tata</a:t>
            </a:r>
          </a:p>
          <a:p>
            <a:r>
              <a:rPr lang="pl-PL" sz="2400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     </a:t>
            </a:r>
            <a:r>
              <a:rPr lang="pl-PL" sz="24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WŁADYSŁAW</a:t>
            </a:r>
            <a:endParaRPr lang="lt-LT" sz="2400" b="1" dirty="0">
              <a:solidFill>
                <a:schemeClr val="tx1"/>
              </a:solidFill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09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51" y="3563302"/>
            <a:ext cx="4080510" cy="3060383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030" y="2209007"/>
            <a:ext cx="3311009" cy="4414678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80" y="171450"/>
            <a:ext cx="4127182" cy="3095387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90" y="274320"/>
            <a:ext cx="4191000" cy="3143250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251" y="3417570"/>
            <a:ext cx="2477452" cy="3303269"/>
          </a:xfrm>
          <a:prstGeom prst="rect">
            <a:avLst/>
          </a:prstGeom>
        </p:spPr>
      </p:pic>
      <p:sp>
        <p:nvSpPr>
          <p:cNvPr id="7" name="Stačiakampis 6"/>
          <p:cNvSpPr/>
          <p:nvPr/>
        </p:nvSpPr>
        <p:spPr>
          <a:xfrm>
            <a:off x="5143500" y="428628"/>
            <a:ext cx="2245519" cy="1569660"/>
          </a:xfrm>
          <a:prstGeom prst="rect">
            <a:avLst/>
          </a:prstGeom>
          <a:solidFill>
            <a:srgbClr val="CCCC00"/>
          </a:solidFill>
        </p:spPr>
        <p:txBody>
          <a:bodyPr wrap="square">
            <a:spAutoFit/>
          </a:bodyPr>
          <a:lstStyle/>
          <a:p>
            <a:endParaRPr lang="pl-PL" sz="2400" dirty="0" smtClean="0">
              <a:latin typeface="Kristen ITC" panose="03050502040202030202" pitchFamily="66" charset="0"/>
            </a:endParaRPr>
          </a:p>
          <a:p>
            <a:r>
              <a:rPr lang="pl-PL" sz="2400" dirty="0" smtClean="0">
                <a:latin typeface="Kristen ITC" panose="03050502040202030202" pitchFamily="66" charset="0"/>
              </a:rPr>
              <a:t>Siostra</a:t>
            </a:r>
            <a:r>
              <a:rPr lang="pl-PL" sz="2400" b="1" dirty="0" smtClean="0">
                <a:latin typeface="Kristen ITC" panose="03050502040202030202" pitchFamily="66" charset="0"/>
              </a:rPr>
              <a:t> </a:t>
            </a:r>
            <a:endParaRPr lang="pl-PL" sz="2400" b="1" dirty="0">
              <a:latin typeface="Kristen ITC" panose="03050502040202030202" pitchFamily="66" charset="0"/>
            </a:endParaRPr>
          </a:p>
          <a:p>
            <a:pPr algn="ctr"/>
            <a:r>
              <a:rPr lang="pl-PL" sz="2400" b="1" dirty="0">
                <a:latin typeface="Kristen ITC" panose="03050502040202030202" pitchFamily="66" charset="0"/>
              </a:rPr>
              <a:t> </a:t>
            </a:r>
            <a:r>
              <a:rPr lang="pl-PL" sz="2400" b="1" dirty="0" smtClean="0">
                <a:latin typeface="Kristen ITC" panose="03050502040202030202" pitchFamily="66" charset="0"/>
              </a:rPr>
              <a:t>   IWETA</a:t>
            </a:r>
          </a:p>
          <a:p>
            <a:pPr algn="ctr"/>
            <a:endParaRPr lang="pl-PL" sz="2400" b="1" dirty="0">
              <a:latin typeface="Kristen ITC" panose="03050502040202030202" pitchFamily="66" charset="0"/>
            </a:endParaRPr>
          </a:p>
        </p:txBody>
      </p:sp>
      <p:pic>
        <p:nvPicPr>
          <p:cNvPr id="4098" name="Picture 2" descr="Serduszko rysunek Zdjęcia - darmowe pobieranie na Freepik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015" y="1313536"/>
            <a:ext cx="811213" cy="81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64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157957" y="2526030"/>
            <a:ext cx="268605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400" b="1" dirty="0" smtClean="0">
                <a:solidFill>
                  <a:srgbClr val="0000CC"/>
                </a:solidFill>
                <a:latin typeface="Kristen ITC" panose="03050502040202030202" pitchFamily="66" charset="0"/>
              </a:rPr>
              <a:t>Marcin</a:t>
            </a:r>
            <a:r>
              <a:rPr lang="pl-PL" dirty="0" smtClean="0">
                <a:latin typeface="Google Sans"/>
              </a:rPr>
              <a:t> jest to imię pochodzenia łacińskiego od imienia </a:t>
            </a:r>
            <a:r>
              <a:rPr lang="pl-PL" dirty="0" err="1" smtClean="0">
                <a:latin typeface="Google Sans"/>
              </a:rPr>
              <a:t>Martius</a:t>
            </a:r>
            <a:r>
              <a:rPr lang="pl-PL" dirty="0" smtClean="0">
                <a:latin typeface="Google Sans"/>
              </a:rPr>
              <a:t>, oznacza: ten, który jest </a:t>
            </a:r>
            <a:r>
              <a:rPr lang="pl-PL" b="1" dirty="0" smtClean="0">
                <a:latin typeface="Google Sans"/>
              </a:rPr>
              <a:t>związany z bogiem Marsem.</a:t>
            </a:r>
            <a:endParaRPr lang="lt-LT" b="1" dirty="0" smtClean="0">
              <a:latin typeface="Google Sans"/>
            </a:endParaRPr>
          </a:p>
          <a:p>
            <a:endParaRPr lang="lt-LT" dirty="0"/>
          </a:p>
        </p:txBody>
      </p:sp>
      <p:sp>
        <p:nvSpPr>
          <p:cNvPr id="3" name="Stačiakampis 2"/>
          <p:cNvSpPr/>
          <p:nvPr/>
        </p:nvSpPr>
        <p:spPr>
          <a:xfrm>
            <a:off x="6613769" y="2187835"/>
            <a:ext cx="444627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latin typeface="Google Sans"/>
              </a:rPr>
              <a:t>Nazwisko</a:t>
            </a:r>
            <a:r>
              <a:rPr lang="pl-PL" sz="2400" dirty="0" smtClean="0">
                <a:solidFill>
                  <a:srgbClr val="00CCFF"/>
                </a:solidFill>
                <a:latin typeface="Kristen ITC" panose="03050502040202030202" pitchFamily="66" charset="0"/>
              </a:rPr>
              <a:t> </a:t>
            </a:r>
            <a:r>
              <a:rPr lang="pl-PL" sz="2400" b="1" dirty="0" err="1">
                <a:solidFill>
                  <a:srgbClr val="0000CC"/>
                </a:solidFill>
                <a:latin typeface="Kristen ITC" panose="03050502040202030202" pitchFamily="66" charset="0"/>
              </a:rPr>
              <a:t>Dragunowicz</a:t>
            </a:r>
            <a:r>
              <a:rPr lang="pl-PL" sz="2400" dirty="0" smtClean="0">
                <a:solidFill>
                  <a:srgbClr val="00CCFF"/>
                </a:solidFill>
                <a:latin typeface="Kristen ITC" panose="03050502040202030202" pitchFamily="66" charset="0"/>
              </a:rPr>
              <a:t> </a:t>
            </a:r>
            <a:r>
              <a:rPr lang="pl-PL" dirty="0" smtClean="0">
                <a:latin typeface="Google Sans"/>
              </a:rPr>
              <a:t>ma pochodzenie odojcowskie. Zostało utworzone od podstawy </a:t>
            </a:r>
            <a:r>
              <a:rPr lang="pl-PL" b="1" dirty="0" err="1">
                <a:latin typeface="Google Sans"/>
              </a:rPr>
              <a:t>Dragun</a:t>
            </a:r>
            <a:r>
              <a:rPr lang="pl-PL" dirty="0" smtClean="0">
                <a:latin typeface="Google Sans"/>
              </a:rPr>
              <a:t> </a:t>
            </a:r>
            <a:endParaRPr lang="lt-LT" dirty="0" smtClean="0">
              <a:latin typeface="Google Sans"/>
            </a:endParaRPr>
          </a:p>
          <a:p>
            <a:r>
              <a:rPr lang="pl-PL" dirty="0" smtClean="0">
                <a:latin typeface="Google Sans"/>
              </a:rPr>
              <a:t>(lub </a:t>
            </a:r>
            <a:r>
              <a:rPr lang="pl-PL" b="1" dirty="0">
                <a:latin typeface="Google Sans"/>
              </a:rPr>
              <a:t>Dragan</a:t>
            </a:r>
            <a:r>
              <a:rPr lang="pl-PL" dirty="0" smtClean="0">
                <a:latin typeface="Google Sans"/>
              </a:rPr>
              <a:t>) poprzez dodanie słowiańskiego przyrostka </a:t>
            </a:r>
            <a:r>
              <a:rPr lang="pl-PL" i="1" dirty="0">
                <a:latin typeface="Google Sans"/>
              </a:rPr>
              <a:t>-</a:t>
            </a:r>
            <a:r>
              <a:rPr lang="pl-PL" i="1" dirty="0" err="1">
                <a:latin typeface="Google Sans"/>
              </a:rPr>
              <a:t>owicz</a:t>
            </a:r>
            <a:r>
              <a:rPr lang="pl-PL" dirty="0" smtClean="0">
                <a:latin typeface="Google Sans"/>
              </a:rPr>
              <a:t>, co oznacza dosłownie "syn </a:t>
            </a:r>
            <a:r>
              <a:rPr lang="pl-PL" dirty="0" err="1" smtClean="0">
                <a:latin typeface="Google Sans"/>
              </a:rPr>
              <a:t>Draguna</a:t>
            </a:r>
            <a:r>
              <a:rPr lang="pl-PL" dirty="0" smtClean="0">
                <a:latin typeface="Google Sans"/>
              </a:rPr>
              <a:t>„</a:t>
            </a:r>
            <a:endParaRPr lang="lt-LT" dirty="0" smtClean="0">
              <a:latin typeface="Google Sans"/>
            </a:endParaRPr>
          </a:p>
          <a:p>
            <a:r>
              <a:rPr lang="pl-PL" dirty="0" smtClean="0">
                <a:latin typeface="Google Sans"/>
              </a:rPr>
              <a:t>Pochodzi od dawnego słowiańskiego imienia </a:t>
            </a:r>
            <a:r>
              <a:rPr lang="pl-PL" b="1" u="none" strike="noStrike" dirty="0" smtClean="0">
                <a:effectLst/>
                <a:latin typeface="Google Sans"/>
              </a:rPr>
              <a:t>Dragan</a:t>
            </a:r>
            <a:r>
              <a:rPr lang="pl-PL" dirty="0" smtClean="0">
                <a:latin typeface="Google Sans"/>
              </a:rPr>
              <a:t>, które wywodzi się od prasłowiańskiego rdzenia </a:t>
            </a:r>
            <a:r>
              <a:rPr lang="pl-PL" b="0" i="1" u="none" strike="noStrike" dirty="0" smtClean="0">
                <a:effectLst/>
                <a:latin typeface="Google Sans"/>
              </a:rPr>
              <a:t>drago</a:t>
            </a:r>
            <a:r>
              <a:rPr lang="pl-PL" dirty="0" smtClean="0">
                <a:latin typeface="Google Sans"/>
              </a:rPr>
              <a:t>, oznaczającego </a:t>
            </a:r>
            <a:r>
              <a:rPr lang="pl-PL" b="1" dirty="0" smtClean="0">
                <a:latin typeface="Google Sans"/>
              </a:rPr>
              <a:t>"drogi" </a:t>
            </a:r>
            <a:r>
              <a:rPr lang="pl-PL" dirty="0" smtClean="0">
                <a:latin typeface="Google Sans"/>
              </a:rPr>
              <a:t>lub </a:t>
            </a:r>
            <a:r>
              <a:rPr lang="pl-PL" b="1" dirty="0" smtClean="0">
                <a:latin typeface="Google Sans"/>
              </a:rPr>
              <a:t>"cenny". </a:t>
            </a:r>
            <a:r>
              <a:rPr lang="pl-PL" dirty="0" smtClean="0">
                <a:latin typeface="Google Sans"/>
              </a:rPr>
              <a:t>Słowo to w dawnych językach wschodniosłowiańskich oznaczało również żołnierza kawalerii (dragona).</a:t>
            </a:r>
            <a:endParaRPr lang="lt-LT" dirty="0" smtClean="0">
              <a:latin typeface="Google Sans"/>
            </a:endParaRPr>
          </a:p>
          <a:p>
            <a:endParaRPr lang="lt-LT" dirty="0" smtClean="0">
              <a:latin typeface="Google Sans"/>
            </a:endParaRP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751" y="2025075"/>
            <a:ext cx="3252787" cy="3804225"/>
          </a:xfrm>
          <a:prstGeom prst="rect">
            <a:avLst/>
          </a:prstGeom>
        </p:spPr>
      </p:pic>
      <p:sp>
        <p:nvSpPr>
          <p:cNvPr id="5" name="Stačiakampis 4"/>
          <p:cNvSpPr/>
          <p:nvPr/>
        </p:nvSpPr>
        <p:spPr>
          <a:xfrm>
            <a:off x="375127" y="416838"/>
            <a:ext cx="42768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2400" b="1" dirty="0" err="1" smtClean="0">
                <a:latin typeface="Kristen ITC" panose="03050502040202030202" pitchFamily="66" charset="0"/>
              </a:rPr>
              <a:t>Marcin</a:t>
            </a:r>
            <a:r>
              <a:rPr lang="lt-LT" sz="2400" b="1" dirty="0" smtClean="0">
                <a:latin typeface="Kristen ITC" panose="03050502040202030202" pitchFamily="66" charset="0"/>
              </a:rPr>
              <a:t> DRAGUNOWICZ</a:t>
            </a:r>
            <a:endParaRPr lang="pl-PL" sz="2400" dirty="0">
              <a:latin typeface="Kristen ITC" panose="03050502040202030202" pitchFamily="66" charset="0"/>
            </a:endParaRPr>
          </a:p>
        </p:txBody>
      </p:sp>
      <p:sp>
        <p:nvSpPr>
          <p:cNvPr id="6" name="Stačiakampis 5"/>
          <p:cNvSpPr/>
          <p:nvPr/>
        </p:nvSpPr>
        <p:spPr>
          <a:xfrm>
            <a:off x="3646170" y="1105541"/>
            <a:ext cx="8218170" cy="353943"/>
          </a:xfrm>
          <a:prstGeom prst="rect">
            <a:avLst/>
          </a:prstGeom>
          <a:solidFill>
            <a:srgbClr val="CCECFF"/>
          </a:solidFill>
        </p:spPr>
        <p:txBody>
          <a:bodyPr wrap="square">
            <a:spAutoFit/>
          </a:bodyPr>
          <a:lstStyle/>
          <a:p>
            <a:r>
              <a:rPr lang="pl-PL" sz="1700" i="1" dirty="0">
                <a:latin typeface="Kristen ITC" panose="03050502040202030202" pitchFamily="66" charset="0"/>
              </a:rPr>
              <a:t>Najbardziej popularną datą obchodzenia imienin </a:t>
            </a:r>
            <a:r>
              <a:rPr lang="pl-PL" sz="1700" b="1" i="1" dirty="0">
                <a:latin typeface="Kristen ITC" panose="03050502040202030202" pitchFamily="66" charset="0"/>
              </a:rPr>
              <a:t>Marcina </a:t>
            </a:r>
            <a:r>
              <a:rPr lang="pl-PL" sz="1700" i="1" dirty="0">
                <a:latin typeface="Kristen ITC" panose="03050502040202030202" pitchFamily="66" charset="0"/>
              </a:rPr>
              <a:t>jest </a:t>
            </a:r>
            <a:r>
              <a:rPr lang="pl-PL" sz="1700" b="1" i="1" dirty="0">
                <a:latin typeface="Kristen ITC" panose="03050502040202030202" pitchFamily="66" charset="0"/>
              </a:rPr>
              <a:t>11 listopada</a:t>
            </a:r>
            <a:r>
              <a:rPr lang="pl-PL" sz="1700" i="1" dirty="0">
                <a:latin typeface="Kristen ITC" panose="03050502040202030202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899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tačiakampis 2"/>
          <p:cNvSpPr/>
          <p:nvPr/>
        </p:nvSpPr>
        <p:spPr>
          <a:xfrm>
            <a:off x="5087141" y="3120390"/>
            <a:ext cx="3387090" cy="3343275"/>
          </a:xfrm>
          <a:prstGeom prst="rect">
            <a:avLst/>
          </a:prstGeom>
          <a:solidFill>
            <a:srgbClr val="CCE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400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Mama</a:t>
            </a:r>
            <a:r>
              <a:rPr lang="pl-PL" sz="24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 </a:t>
            </a:r>
          </a:p>
          <a:p>
            <a:pPr algn="ctr"/>
            <a:r>
              <a:rPr lang="pl-PL" sz="2400" b="1" dirty="0">
                <a:solidFill>
                  <a:schemeClr val="tx1"/>
                </a:solidFill>
                <a:latin typeface="Kristen ITC" panose="03050502040202030202" pitchFamily="66" charset="0"/>
              </a:rPr>
              <a:t> </a:t>
            </a:r>
            <a:r>
              <a:rPr lang="pl-PL" sz="24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ANNA</a:t>
            </a:r>
          </a:p>
          <a:p>
            <a:pPr algn="ctr"/>
            <a:endParaRPr lang="pl-PL" sz="1400" b="1" dirty="0">
              <a:solidFill>
                <a:schemeClr val="tx1"/>
              </a:solidFill>
              <a:latin typeface="Kristen ITC" panose="03050502040202030202" pitchFamily="66" charset="0"/>
            </a:endParaRPr>
          </a:p>
          <a:p>
            <a:r>
              <a:rPr lang="pl-PL" sz="2400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Tata</a:t>
            </a:r>
          </a:p>
          <a:p>
            <a:r>
              <a:rPr lang="pl-PL" sz="2400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     </a:t>
            </a:r>
            <a:r>
              <a:rPr lang="pl-PL" sz="24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JAROSŁAW</a:t>
            </a:r>
            <a:endParaRPr lang="lt-LT" sz="2400" b="1" dirty="0" smtClean="0">
              <a:solidFill>
                <a:schemeClr val="tx1"/>
              </a:solidFill>
              <a:latin typeface="Kristen ITC" panose="03050502040202030202" pitchFamily="66" charset="0"/>
            </a:endParaRPr>
          </a:p>
          <a:p>
            <a:endParaRPr lang="lt-LT" sz="2400" b="1" dirty="0">
              <a:solidFill>
                <a:schemeClr val="tx1"/>
              </a:solidFill>
              <a:latin typeface="Kristen ITC" panose="03050502040202030202" pitchFamily="66" charset="0"/>
            </a:endParaRP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" y="3206115"/>
            <a:ext cx="4379273" cy="3257550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8408" y="2547307"/>
            <a:ext cx="3100187" cy="3966210"/>
          </a:xfrm>
          <a:prstGeom prst="rect">
            <a:avLst/>
          </a:prstGeom>
        </p:spPr>
      </p:pic>
      <p:pic>
        <p:nvPicPr>
          <p:cNvPr id="7178" name="Picture 10" descr="Świąteczne Balony Tło - Stockowe grafiki wektorowe i więcej obrazów Balon -  Balon, Świętowanie, Tło - iSto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231" y="0"/>
            <a:ext cx="3717769" cy="2547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Świąteczne Balony Tło - Stockowe grafiki wektorowe i więcej obrazów Balon -  Balon, Świętowanie, Tło - iSto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66" y="0"/>
            <a:ext cx="5011508" cy="312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Świąteczne Balony Tło - Stockowe grafiki wektorowe i więcej obrazów Balon -  Balon, Świętowanie, Tło - iSto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619" y="0"/>
            <a:ext cx="3783331" cy="2547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tačiakampis 13"/>
          <p:cNvSpPr/>
          <p:nvPr/>
        </p:nvSpPr>
        <p:spPr>
          <a:xfrm>
            <a:off x="5087140" y="1220117"/>
            <a:ext cx="3377809" cy="1717393"/>
          </a:xfrm>
          <a:prstGeom prst="rect">
            <a:avLst/>
          </a:prstGeom>
          <a:solidFill>
            <a:srgbClr val="CCECFF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20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Dom</a:t>
            </a:r>
            <a:r>
              <a:rPr lang="lt-LT" sz="20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lt-LT" sz="20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miejsce</a:t>
            </a:r>
            <a:r>
              <a:rPr lang="lt-LT" sz="20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wyjątkowe</a:t>
            </a:r>
            <a:r>
              <a:rPr lang="lt-LT" sz="20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20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Może</a:t>
            </a:r>
            <a:r>
              <a:rPr lang="lt-LT" sz="20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być</a:t>
            </a:r>
            <a:r>
              <a:rPr lang="lt-LT" sz="20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lt-LT" sz="20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końcu</a:t>
            </a:r>
            <a:r>
              <a:rPr lang="lt-LT" sz="20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świata</a:t>
            </a:r>
            <a:r>
              <a:rPr lang="lt-LT" sz="20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20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Najważniejsza</a:t>
            </a:r>
            <a:r>
              <a:rPr lang="lt-LT" sz="20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jest</a:t>
            </a:r>
            <a:r>
              <a:rPr lang="lt-LT" sz="20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rodzina</a:t>
            </a:r>
            <a:r>
              <a:rPr lang="lt-LT" sz="20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20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czyli</a:t>
            </a:r>
            <a:r>
              <a:rPr lang="lt-LT" sz="20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mama, ja i </a:t>
            </a:r>
            <a:r>
              <a:rPr lang="lt-LT" sz="20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tata</a:t>
            </a:r>
            <a:r>
              <a:rPr lang="lt-LT" sz="20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15" name="Picture 4" descr="Rysunek Rodziny Obrazy PNG | Wektory I Pliki PSD | Darmowe Pobieranie Na  Pngtre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807" y="1269347"/>
            <a:ext cx="1668163" cy="166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070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3916680" y="2188756"/>
            <a:ext cx="240411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 smtClean="0">
                <a:solidFill>
                  <a:schemeClr val="accent5">
                    <a:lumMod val="75000"/>
                  </a:schemeClr>
                </a:solidFill>
                <a:latin typeface="Kristen ITC" panose="03050502040202030202" pitchFamily="66" charset="0"/>
              </a:rPr>
              <a:t>Paweł</a:t>
            </a:r>
            <a:r>
              <a:rPr lang="lt-LT" sz="2800" b="1" dirty="0" smtClean="0">
                <a:solidFill>
                  <a:schemeClr val="accent5">
                    <a:lumMod val="75000"/>
                  </a:schemeClr>
                </a:solidFill>
                <a:latin typeface="Kristen ITC" panose="03050502040202030202" pitchFamily="66" charset="0"/>
              </a:rPr>
              <a:t> </a:t>
            </a:r>
            <a:r>
              <a:rPr lang="lt-LT" sz="2000" dirty="0" smtClean="0">
                <a:latin typeface="Kristen ITC" panose="03050502040202030202" pitchFamily="66" charset="0"/>
              </a:rPr>
              <a:t>-</a:t>
            </a:r>
            <a:endParaRPr lang="pl-PL" sz="2000" dirty="0" smtClean="0">
              <a:latin typeface="Kristen ITC" panose="03050502040202030202" pitchFamily="66" charset="0"/>
            </a:endParaRPr>
          </a:p>
          <a:p>
            <a:r>
              <a:rPr lang="pl-PL" sz="2000" dirty="0" smtClean="0">
                <a:latin typeface="Google Sans"/>
              </a:rPr>
              <a:t>jest to imię pochodzenia łacińskiego, od słowa </a:t>
            </a:r>
            <a:r>
              <a:rPr lang="pl-PL" sz="2000" i="1" dirty="0" err="1" smtClean="0">
                <a:latin typeface="Google Sans"/>
              </a:rPr>
              <a:t>paulus</a:t>
            </a:r>
            <a:r>
              <a:rPr lang="pl-PL" sz="2000" dirty="0" smtClean="0">
                <a:latin typeface="Google Sans"/>
              </a:rPr>
              <a:t> (</a:t>
            </a:r>
            <a:r>
              <a:rPr lang="pl-PL" sz="2000" b="1" dirty="0" smtClean="0">
                <a:latin typeface="Google Sans"/>
              </a:rPr>
              <a:t>drobny, mały</a:t>
            </a:r>
            <a:r>
              <a:rPr lang="pl-PL" sz="2000" dirty="0" smtClean="0">
                <a:latin typeface="Google Sans"/>
              </a:rPr>
              <a:t>). Oznacza człowieka małego wzrostu, drobnej budowy ciała.</a:t>
            </a:r>
            <a:endParaRPr lang="lt-LT" sz="2000" dirty="0" smtClean="0">
              <a:latin typeface="Google Sans"/>
            </a:endParaRPr>
          </a:p>
          <a:p>
            <a:endParaRPr lang="lt-LT" dirty="0"/>
          </a:p>
        </p:txBody>
      </p:sp>
      <p:sp>
        <p:nvSpPr>
          <p:cNvPr id="3" name="Stačiakampis 2"/>
          <p:cNvSpPr/>
          <p:nvPr/>
        </p:nvSpPr>
        <p:spPr>
          <a:xfrm>
            <a:off x="6834552" y="2188756"/>
            <a:ext cx="4698318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t-LT" sz="2000" dirty="0">
                <a:latin typeface="Google Sans"/>
              </a:rPr>
              <a:t> </a:t>
            </a:r>
            <a:r>
              <a:rPr lang="lt-LT" sz="2000" dirty="0" smtClean="0">
                <a:latin typeface="Google Sans"/>
              </a:rPr>
              <a:t>   </a:t>
            </a:r>
            <a:r>
              <a:rPr lang="pl-PL" sz="2000" b="0" u="none" strike="noStrike" dirty="0" smtClean="0">
                <a:effectLst/>
                <a:latin typeface="Google Sans"/>
              </a:rPr>
              <a:t>Nazwisko </a:t>
            </a:r>
            <a:r>
              <a:rPr lang="pl-PL" sz="2400" b="1" u="none" strike="noStrike" dirty="0" err="1" smtClean="0">
                <a:solidFill>
                  <a:schemeClr val="accent5">
                    <a:lumMod val="75000"/>
                  </a:schemeClr>
                </a:solidFill>
                <a:effectLst/>
                <a:latin typeface="Kristen ITC" panose="03050502040202030202" pitchFamily="66" charset="0"/>
              </a:rPr>
              <a:t>Gajdukiewicz</a:t>
            </a:r>
            <a:r>
              <a:rPr lang="pl-PL" sz="2000" b="0" u="none" strike="noStrike" dirty="0" smtClean="0">
                <a:effectLst/>
                <a:latin typeface="Google Sans"/>
              </a:rPr>
              <a:t> wywodzi się z terenów dawnego Wielkiego Księstwa Litewskiego (dzisiejsza Litwa, Białoruś i wschodnia Polska)</a:t>
            </a:r>
            <a:endParaRPr lang="lt-LT" sz="2000" b="0" u="none" strike="noStrike" dirty="0" smtClean="0">
              <a:effectLst/>
              <a:latin typeface="Google Sans"/>
            </a:endParaRPr>
          </a:p>
          <a:p>
            <a:pPr algn="just"/>
            <a:r>
              <a:rPr lang="lt-LT" sz="2000" b="1" dirty="0" smtClean="0">
                <a:latin typeface="Google Sans"/>
              </a:rPr>
              <a:t>    </a:t>
            </a:r>
            <a:r>
              <a:rPr lang="pl-PL" sz="2000" b="1" dirty="0" smtClean="0">
                <a:latin typeface="Google Sans"/>
              </a:rPr>
              <a:t>Rdzeń </a:t>
            </a:r>
            <a:r>
              <a:rPr lang="pl-PL" sz="2000" b="1" dirty="0">
                <a:latin typeface="Google Sans"/>
              </a:rPr>
              <a:t>(</a:t>
            </a:r>
            <a:r>
              <a:rPr lang="pl-PL" sz="2000" b="1" dirty="0" err="1">
                <a:latin typeface="Google Sans"/>
              </a:rPr>
              <a:t>Gajduk</a:t>
            </a:r>
            <a:r>
              <a:rPr lang="pl-PL" sz="2000" b="1" dirty="0">
                <a:latin typeface="Google Sans"/>
              </a:rPr>
              <a:t>):</a:t>
            </a:r>
            <a:r>
              <a:rPr lang="pl-PL" sz="2000" dirty="0" smtClean="0">
                <a:latin typeface="Google Sans"/>
              </a:rPr>
              <a:t> Pochodzi od wschodniosłowiańskiego i węgierskiego słowa </a:t>
            </a:r>
            <a:r>
              <a:rPr lang="pl-PL" sz="2000" i="1" dirty="0">
                <a:latin typeface="Google Sans"/>
              </a:rPr>
              <a:t>hajduk</a:t>
            </a:r>
            <a:r>
              <a:rPr lang="pl-PL" sz="2000" dirty="0" smtClean="0">
                <a:latin typeface="Google Sans"/>
              </a:rPr>
              <a:t> (początkowo określano tak pasterzy lub zbójników, a później także uzbrojonych żołnierzy piechoty służących u węgierskich lub polskich magnatów</a:t>
            </a:r>
            <a:r>
              <a:rPr lang="lt-LT" sz="2000" dirty="0" smtClean="0">
                <a:latin typeface="Google Sans"/>
              </a:rPr>
              <a:t>.</a:t>
            </a:r>
          </a:p>
          <a:p>
            <a:pPr algn="just"/>
            <a:endParaRPr lang="lt-LT" sz="2000" dirty="0">
              <a:latin typeface="Google Sans"/>
            </a:endParaRP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" y="1636544"/>
            <a:ext cx="3216228" cy="4288304"/>
          </a:xfrm>
          <a:prstGeom prst="rect">
            <a:avLst/>
          </a:prstGeom>
        </p:spPr>
      </p:pic>
      <p:sp>
        <p:nvSpPr>
          <p:cNvPr id="5" name="Stačiakampis 4"/>
          <p:cNvSpPr/>
          <p:nvPr/>
        </p:nvSpPr>
        <p:spPr>
          <a:xfrm>
            <a:off x="3680460" y="1088737"/>
            <a:ext cx="8369857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pl-PL" i="1" dirty="0">
                <a:latin typeface="Kristen ITC" panose="03050502040202030202" pitchFamily="66" charset="0"/>
              </a:rPr>
              <a:t>Najbardziej popularną datą obchodzenia imienin </a:t>
            </a:r>
            <a:r>
              <a:rPr lang="pl-PL" sz="2000" b="1" i="1" dirty="0">
                <a:latin typeface="Kristen ITC" panose="03050502040202030202" pitchFamily="66" charset="0"/>
              </a:rPr>
              <a:t>Pawła</a:t>
            </a:r>
            <a:r>
              <a:rPr lang="pl-PL" i="1" dirty="0">
                <a:latin typeface="Kristen ITC" panose="03050502040202030202" pitchFamily="66" charset="0"/>
              </a:rPr>
              <a:t> jest </a:t>
            </a:r>
            <a:r>
              <a:rPr lang="pl-PL" b="1" i="1" dirty="0">
                <a:latin typeface="Kristen ITC" panose="03050502040202030202" pitchFamily="66" charset="0"/>
              </a:rPr>
              <a:t>29 czerwca</a:t>
            </a:r>
            <a:r>
              <a:rPr lang="pl-PL" dirty="0">
                <a:latin typeface="Kristen ITC" panose="03050502040202030202" pitchFamily="66" charset="0"/>
              </a:rPr>
              <a:t>.</a:t>
            </a:r>
          </a:p>
        </p:txBody>
      </p:sp>
      <p:sp>
        <p:nvSpPr>
          <p:cNvPr id="6" name="Stačiakampis 5"/>
          <p:cNvSpPr/>
          <p:nvPr/>
        </p:nvSpPr>
        <p:spPr>
          <a:xfrm>
            <a:off x="186690" y="388828"/>
            <a:ext cx="41369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 smtClean="0">
                <a:latin typeface="Kristen ITC" panose="03050502040202030202" pitchFamily="66" charset="0"/>
              </a:rPr>
              <a:t>Paweł</a:t>
            </a:r>
            <a:r>
              <a:rPr lang="lt-LT" sz="2400" b="1" dirty="0" smtClean="0">
                <a:latin typeface="Kristen ITC" panose="03050502040202030202" pitchFamily="66" charset="0"/>
              </a:rPr>
              <a:t> GAJDUKIEWICZ</a:t>
            </a:r>
            <a:endParaRPr lang="pl-PL" sz="2400" b="1" dirty="0"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574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545" y="3223260"/>
            <a:ext cx="2160270" cy="2880360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557" y="240030"/>
            <a:ext cx="1971675" cy="2628900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69" y="3749040"/>
            <a:ext cx="2074545" cy="2766060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382" y="194310"/>
            <a:ext cx="2726055" cy="3634740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00" y="262890"/>
            <a:ext cx="2984484" cy="3371850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3544" y="3954694"/>
            <a:ext cx="2048893" cy="2731856"/>
          </a:xfrm>
          <a:prstGeom prst="rect">
            <a:avLst/>
          </a:prstGeom>
        </p:spPr>
      </p:pic>
      <p:sp>
        <p:nvSpPr>
          <p:cNvPr id="11" name="Stačiakampis 10"/>
          <p:cNvSpPr/>
          <p:nvPr/>
        </p:nvSpPr>
        <p:spPr>
          <a:xfrm>
            <a:off x="5873741" y="514868"/>
            <a:ext cx="2827671" cy="414857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2400" dirty="0" err="1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Kto</a:t>
            </a:r>
            <a:r>
              <a:rPr lang="lt-LT" sz="2400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to taki, </a:t>
            </a:r>
            <a:endParaRPr lang="pl-PL" sz="2400" dirty="0" smtClean="0">
              <a:latin typeface="Google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2400" dirty="0" err="1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czy</a:t>
            </a:r>
            <a:r>
              <a:rPr lang="lt-LT" sz="2400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 err="1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Wy</a:t>
            </a:r>
            <a:r>
              <a:rPr lang="lt-LT" sz="2400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 err="1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wiecie</a:t>
            </a:r>
            <a:r>
              <a:rPr lang="lt-LT" sz="2400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lt-LT" sz="2400" dirty="0">
              <a:latin typeface="Google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2400" dirty="0" err="1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Kocha</a:t>
            </a:r>
            <a:r>
              <a:rPr lang="lt-LT" sz="2400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mnie</a:t>
            </a:r>
            <a:r>
              <a:rPr lang="lt-LT" sz="24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najbardziej</a:t>
            </a:r>
            <a:r>
              <a:rPr lang="lt-LT" sz="24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sz="2400" dirty="0" smtClean="0">
              <a:latin typeface="Google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2400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lt-LT" sz="24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świecie</a:t>
            </a:r>
            <a:r>
              <a:rPr lang="lt-LT" sz="2400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2400" dirty="0" err="1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Wszystko</a:t>
            </a:r>
            <a:r>
              <a:rPr lang="lt-LT" sz="2400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 err="1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umie</a:t>
            </a:r>
            <a:r>
              <a:rPr lang="lt-LT" sz="2400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 err="1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zrobi</a:t>
            </a:r>
            <a:r>
              <a:rPr lang="pl-PL" sz="2400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ć</a:t>
            </a:r>
            <a:r>
              <a:rPr lang="lt-LT" sz="2400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 err="1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sama</a:t>
            </a:r>
            <a:r>
              <a:rPr lang="lt-LT" sz="2400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lt-LT" sz="2400" dirty="0">
              <a:latin typeface="Google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24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To </a:t>
            </a:r>
            <a:r>
              <a:rPr lang="lt-LT" sz="24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jest</a:t>
            </a:r>
            <a:r>
              <a:rPr lang="lt-LT" sz="24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właśnie</a:t>
            </a:r>
            <a:r>
              <a:rPr lang="lt-LT" sz="24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b="1" dirty="0" smtClean="0"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MOJA MAMA</a:t>
            </a:r>
            <a:r>
              <a:rPr lang="lt-LT" sz="2400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endParaRPr lang="lt-LT" sz="2400" dirty="0">
              <a:latin typeface="Google Sans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Pastelowy Rysunek Akwarelowy Przedstawiający Małe Kolorowe Kwiaty I Motyle  Zdjęcia royalty free, obrazki, obrazy oraz fotografia seryjna. Image  20866945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190" y="4829132"/>
            <a:ext cx="3094771" cy="1725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7775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982" y="2468879"/>
            <a:ext cx="3086100" cy="4114800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817" y="196850"/>
            <a:ext cx="2801303" cy="3735070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76" y="257175"/>
            <a:ext cx="2820353" cy="3760470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077" y="2468879"/>
            <a:ext cx="3025618" cy="4034157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0026">
            <a:off x="531128" y="2899191"/>
            <a:ext cx="2728289" cy="3637718"/>
          </a:xfrm>
          <a:prstGeom prst="rect">
            <a:avLst/>
          </a:prstGeom>
        </p:spPr>
      </p:pic>
      <p:sp>
        <p:nvSpPr>
          <p:cNvPr id="8" name="Stačiakampis 7"/>
          <p:cNvSpPr/>
          <p:nvPr/>
        </p:nvSpPr>
        <p:spPr>
          <a:xfrm rot="20775953">
            <a:off x="868992" y="5680230"/>
            <a:ext cx="2756025" cy="8223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t-LT" sz="2000" dirty="0" err="1" smtClean="0">
                <a:solidFill>
                  <a:schemeClr val="tx1"/>
                </a:solidFill>
                <a:latin typeface="Kristen ITC" panose="03050502040202030202" pitchFamily="66" charset="0"/>
              </a:rPr>
              <a:t>Kuzyn</a:t>
            </a:r>
            <a:r>
              <a:rPr lang="pl-PL" sz="20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 </a:t>
            </a:r>
          </a:p>
          <a:p>
            <a:pPr algn="ctr"/>
            <a:r>
              <a:rPr lang="pl-PL" sz="2000" b="1" dirty="0">
                <a:solidFill>
                  <a:schemeClr val="tx1"/>
                </a:solidFill>
                <a:latin typeface="Kristen ITC" panose="03050502040202030202" pitchFamily="66" charset="0"/>
              </a:rPr>
              <a:t> </a:t>
            </a:r>
            <a:r>
              <a:rPr lang="lt-LT" sz="20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      NORBERT</a:t>
            </a:r>
            <a:endParaRPr lang="lt-LT" sz="2000" b="1" dirty="0">
              <a:solidFill>
                <a:schemeClr val="tx1"/>
              </a:solidFill>
              <a:latin typeface="Kristen ITC" panose="03050502040202030202" pitchFamily="66" charset="0"/>
            </a:endParaRPr>
          </a:p>
        </p:txBody>
      </p:sp>
      <p:sp>
        <p:nvSpPr>
          <p:cNvPr id="9" name="Stačiakampis 8"/>
          <p:cNvSpPr/>
          <p:nvPr/>
        </p:nvSpPr>
        <p:spPr>
          <a:xfrm>
            <a:off x="4046220" y="310059"/>
            <a:ext cx="4377690" cy="17543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lt-LT" b="1" dirty="0" err="1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Lubi</a:t>
            </a:r>
            <a:r>
              <a:rPr lang="pl-PL" b="1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ę w piłkę grać codziennie.</a:t>
            </a:r>
          </a:p>
          <a:p>
            <a:pPr algn="ctr">
              <a:lnSpc>
                <a:spcPct val="150000"/>
              </a:lnSpc>
            </a:pPr>
            <a:r>
              <a:rPr lang="pl-PL" b="1" dirty="0" smtClean="0">
                <a:latin typeface="Google Sans"/>
                <a:cs typeface="Times New Roman" panose="02020603050405020304" pitchFamily="18" charset="0"/>
              </a:rPr>
              <a:t>Wy nie wiecie jak przyjemnie,</a:t>
            </a:r>
          </a:p>
          <a:p>
            <a:pPr algn="ctr">
              <a:lnSpc>
                <a:spcPct val="150000"/>
              </a:lnSpc>
            </a:pPr>
            <a:r>
              <a:rPr lang="pl-PL" b="1" dirty="0" smtClean="0">
                <a:latin typeface="Google Sans"/>
                <a:cs typeface="Times New Roman" panose="02020603050405020304" pitchFamily="18" charset="0"/>
              </a:rPr>
              <a:t>Gdy się łapie, gdy się kopie.</a:t>
            </a:r>
          </a:p>
          <a:p>
            <a:pPr algn="ctr">
              <a:lnSpc>
                <a:spcPct val="150000"/>
              </a:lnSpc>
            </a:pPr>
            <a:r>
              <a:rPr lang="pl-PL" b="1" dirty="0" smtClean="0">
                <a:latin typeface="Google Sans"/>
                <a:cs typeface="Times New Roman" panose="02020603050405020304" pitchFamily="18" charset="0"/>
              </a:rPr>
              <a:t>Piłkę lubi każdy chłopiec</a:t>
            </a:r>
            <a:endParaRPr lang="lt-LT" b="1" dirty="0">
              <a:latin typeface="Google Sans"/>
            </a:endParaRPr>
          </a:p>
        </p:txBody>
      </p:sp>
      <p:pic>
        <p:nvPicPr>
          <p:cNvPr id="2050" name="Picture 2" descr="Piłka nożna piłka latający szkic ręcznie rysowane sport i ilustracja  wektora piłki nożnej. | Premium wektor wygenerowany przez AI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1325" y="4397876"/>
            <a:ext cx="2104795" cy="1933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21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705" y="41593"/>
            <a:ext cx="2228850" cy="2971800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310" y="3724479"/>
            <a:ext cx="3996089" cy="2664892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24" y="3785739"/>
            <a:ext cx="2117408" cy="2823210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162" y="3134229"/>
            <a:ext cx="2606040" cy="3474720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93" y="176314"/>
            <a:ext cx="3075144" cy="3098381"/>
          </a:xfrm>
          <a:prstGeom prst="rect">
            <a:avLst/>
          </a:prstGeom>
        </p:spPr>
      </p:pic>
      <p:sp>
        <p:nvSpPr>
          <p:cNvPr id="10" name="Stačiakampis 9"/>
          <p:cNvSpPr/>
          <p:nvPr/>
        </p:nvSpPr>
        <p:spPr>
          <a:xfrm>
            <a:off x="6616708" y="787910"/>
            <a:ext cx="2777145" cy="53835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400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Mama</a:t>
            </a:r>
            <a:r>
              <a:rPr lang="pl-PL" sz="24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 </a:t>
            </a:r>
          </a:p>
          <a:p>
            <a:pPr algn="ctr"/>
            <a:r>
              <a:rPr lang="pl-PL" sz="2400" b="1" dirty="0">
                <a:solidFill>
                  <a:schemeClr val="tx1"/>
                </a:solidFill>
                <a:latin typeface="Kristen ITC" panose="03050502040202030202" pitchFamily="66" charset="0"/>
              </a:rPr>
              <a:t> </a:t>
            </a:r>
            <a:r>
              <a:rPr lang="pl-PL" sz="24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BOŻENA</a:t>
            </a:r>
          </a:p>
          <a:p>
            <a:pPr algn="ctr"/>
            <a:endParaRPr lang="pl-PL" sz="1400" b="1" dirty="0">
              <a:solidFill>
                <a:schemeClr val="tx1"/>
              </a:solidFill>
              <a:latin typeface="Kristen ITC" panose="03050502040202030202" pitchFamily="66" charset="0"/>
            </a:endParaRPr>
          </a:p>
          <a:p>
            <a:r>
              <a:rPr lang="pl-PL" sz="2400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Tata</a:t>
            </a:r>
          </a:p>
          <a:p>
            <a:r>
              <a:rPr lang="pl-PL" sz="2400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     </a:t>
            </a:r>
            <a:r>
              <a:rPr lang="lt-LT" sz="24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KAZIMIERZ</a:t>
            </a:r>
          </a:p>
          <a:p>
            <a:endParaRPr lang="lt-LT" sz="2400" b="1" dirty="0">
              <a:solidFill>
                <a:schemeClr val="tx1"/>
              </a:solidFill>
              <a:latin typeface="Kristen ITC" panose="03050502040202030202" pitchFamily="66" charset="0"/>
            </a:endParaRPr>
          </a:p>
          <a:p>
            <a:r>
              <a:rPr lang="lt-LT" sz="2400" b="1" dirty="0" err="1" smtClean="0">
                <a:solidFill>
                  <a:schemeClr val="tx1"/>
                </a:solidFill>
                <a:latin typeface="Kristen ITC" panose="03050502040202030202" pitchFamily="66" charset="0"/>
              </a:rPr>
              <a:t>Siostra</a:t>
            </a:r>
            <a:r>
              <a:rPr lang="lt-LT" sz="24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 </a:t>
            </a:r>
          </a:p>
          <a:p>
            <a:r>
              <a:rPr lang="lt-LT" sz="2400" b="1" dirty="0">
                <a:solidFill>
                  <a:schemeClr val="tx1"/>
                </a:solidFill>
                <a:latin typeface="Kristen ITC" panose="03050502040202030202" pitchFamily="66" charset="0"/>
              </a:rPr>
              <a:t> </a:t>
            </a:r>
            <a:r>
              <a:rPr lang="lt-LT" sz="24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     EWELINA</a:t>
            </a:r>
          </a:p>
          <a:p>
            <a:endParaRPr lang="lt-LT" sz="2400" b="1" dirty="0">
              <a:solidFill>
                <a:schemeClr val="tx1"/>
              </a:solidFill>
              <a:latin typeface="Kristen ITC" panose="03050502040202030202" pitchFamily="66" charset="0"/>
            </a:endParaRPr>
          </a:p>
          <a:p>
            <a:r>
              <a:rPr lang="lt-LT" sz="2400" b="1" dirty="0" err="1" smtClean="0">
                <a:solidFill>
                  <a:schemeClr val="tx1"/>
                </a:solidFill>
                <a:latin typeface="Kristen ITC" panose="03050502040202030202" pitchFamily="66" charset="0"/>
              </a:rPr>
              <a:t>Babcia</a:t>
            </a:r>
            <a:r>
              <a:rPr lang="lt-LT" sz="24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 </a:t>
            </a:r>
          </a:p>
          <a:p>
            <a:r>
              <a:rPr lang="lt-LT" sz="2400" b="1" dirty="0">
                <a:solidFill>
                  <a:schemeClr val="tx1"/>
                </a:solidFill>
                <a:latin typeface="Kristen ITC" panose="03050502040202030202" pitchFamily="66" charset="0"/>
              </a:rPr>
              <a:t> </a:t>
            </a:r>
            <a:r>
              <a:rPr lang="lt-LT" sz="24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     MARYJA</a:t>
            </a:r>
            <a:endParaRPr lang="lt-LT" sz="2400" b="1" dirty="0">
              <a:solidFill>
                <a:schemeClr val="tx1"/>
              </a:solidFill>
              <a:latin typeface="Kristen ITC" panose="03050502040202030202" pitchFamily="66" charset="0"/>
            </a:endParaRPr>
          </a:p>
        </p:txBody>
      </p:sp>
      <p:pic>
        <p:nvPicPr>
          <p:cNvPr id="1026" name="Picture 2" descr="Kocham Moją Rodzinę (@plrodzinacom) • Faceboo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789" y="657628"/>
            <a:ext cx="2617067" cy="2617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63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337408" y="1432570"/>
            <a:ext cx="377866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2400" b="1" dirty="0">
                <a:solidFill>
                  <a:srgbClr val="336600"/>
                </a:solidFill>
                <a:latin typeface="Kristen ITC" panose="03050502040202030202" pitchFamily="66" charset="0"/>
              </a:rPr>
              <a:t>Darius</a:t>
            </a:r>
            <a:r>
              <a:rPr lang="pl-PL" dirty="0" smtClean="0"/>
              <a:t> </a:t>
            </a:r>
            <a:r>
              <a:rPr lang="pl-PL" dirty="0"/>
              <a:t>to międzynarodowa (m.in. angielska i niemiecka) forma imienia męskiego, która w Polsce funkcjonuje jako </a:t>
            </a:r>
            <a:r>
              <a:rPr lang="pl-PL" b="1" dirty="0" smtClean="0"/>
              <a:t>Dariusz</a:t>
            </a:r>
            <a:r>
              <a:rPr lang="lt-LT" b="1" dirty="0" smtClean="0"/>
              <a:t>. </a:t>
            </a:r>
          </a:p>
          <a:p>
            <a:r>
              <a:rPr lang="lt-LT" b="1" dirty="0" err="1" smtClean="0"/>
              <a:t>Ma</a:t>
            </a:r>
            <a:r>
              <a:rPr lang="lt-LT" b="1" dirty="0" smtClean="0"/>
              <a:t> </a:t>
            </a:r>
            <a:r>
              <a:rPr lang="lt-LT" b="1" dirty="0" err="1" smtClean="0"/>
              <a:t>ono</a:t>
            </a:r>
            <a:r>
              <a:rPr lang="pl-PL" dirty="0" smtClean="0"/>
              <a:t> </a:t>
            </a:r>
            <a:r>
              <a:rPr lang="pl-PL" dirty="0"/>
              <a:t>rodowód </a:t>
            </a:r>
            <a:r>
              <a:rPr lang="pl-PL" dirty="0" smtClean="0"/>
              <a:t>staroperski</a:t>
            </a:r>
            <a:r>
              <a:rPr lang="lt-LT" dirty="0" smtClean="0"/>
              <a:t>: </a:t>
            </a:r>
            <a:r>
              <a:rPr lang="pl-PL" dirty="0" smtClean="0"/>
              <a:t>od </a:t>
            </a:r>
            <a:r>
              <a:rPr lang="pl-PL" dirty="0"/>
              <a:t>słowa </a:t>
            </a:r>
            <a:r>
              <a:rPr lang="pl-PL" i="1" dirty="0" err="1"/>
              <a:t>Dārayavahuš</a:t>
            </a:r>
            <a:r>
              <a:rPr lang="pl-PL" dirty="0"/>
              <a:t>, które składa się z członów </a:t>
            </a:r>
            <a:r>
              <a:rPr lang="pl-PL" i="1" dirty="0" err="1"/>
              <a:t>daraya</a:t>
            </a:r>
            <a:r>
              <a:rPr lang="pl-PL" dirty="0"/>
              <a:t> (posiadać) oraz </a:t>
            </a:r>
            <a:r>
              <a:rPr lang="pl-PL" i="1" dirty="0" err="1"/>
              <a:t>vahu</a:t>
            </a:r>
            <a:r>
              <a:rPr lang="pl-PL" dirty="0"/>
              <a:t> (dobro). Oznacza to dosłownie </a:t>
            </a:r>
            <a:r>
              <a:rPr lang="pl-PL" b="1" dirty="0"/>
              <a:t>„tego, który posiada dobro”</a:t>
            </a:r>
            <a:r>
              <a:rPr lang="pl-PL" dirty="0"/>
              <a:t> lub „utrzymującego dobro”.</a:t>
            </a:r>
            <a:endParaRPr lang="lt-LT" dirty="0" smtClean="0"/>
          </a:p>
          <a:p>
            <a:r>
              <a:rPr lang="pl-PL" dirty="0" smtClean="0"/>
              <a:t>Imię to nosiło trzech perskich królów.</a:t>
            </a:r>
          </a:p>
          <a:p>
            <a:endParaRPr lang="lt-LT" dirty="0" smtClean="0"/>
          </a:p>
          <a:p>
            <a:r>
              <a:rPr lang="pl-PL" sz="2400" b="1" dirty="0" err="1">
                <a:solidFill>
                  <a:srgbClr val="336600"/>
                </a:solidFill>
                <a:latin typeface="Kristen ITC" panose="03050502040202030202" pitchFamily="66" charset="0"/>
              </a:rPr>
              <a:t>Adomas</a:t>
            </a:r>
            <a:r>
              <a:rPr lang="pl-PL" sz="2400" dirty="0">
                <a:solidFill>
                  <a:srgbClr val="336600"/>
                </a:solidFill>
                <a:latin typeface="Kristen ITC" panose="03050502040202030202" pitchFamily="66" charset="0"/>
              </a:rPr>
              <a:t> </a:t>
            </a:r>
            <a:r>
              <a:rPr lang="pl-PL" dirty="0"/>
              <a:t>to litewski odpowiednik hebrajskiego imienia Adam. Oznacza ono </a:t>
            </a:r>
            <a:r>
              <a:rPr lang="pl-PL" b="1" dirty="0"/>
              <a:t>„człowiek” </a:t>
            </a:r>
            <a:r>
              <a:rPr lang="pl-PL" dirty="0"/>
              <a:t>lub </a:t>
            </a:r>
            <a:r>
              <a:rPr lang="pl-PL" b="1" dirty="0"/>
              <a:t>„czerwona ziemia</a:t>
            </a:r>
            <a:r>
              <a:rPr lang="pl-PL" b="1" dirty="0" smtClean="0"/>
              <a:t>”.</a:t>
            </a:r>
            <a:endParaRPr lang="lt-LT" b="1" dirty="0"/>
          </a:p>
        </p:txBody>
      </p:sp>
      <p:sp>
        <p:nvSpPr>
          <p:cNvPr id="3" name="Stačiakampis 2"/>
          <p:cNvSpPr/>
          <p:nvPr/>
        </p:nvSpPr>
        <p:spPr>
          <a:xfrm>
            <a:off x="8115300" y="1925012"/>
            <a:ext cx="337185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1900" dirty="0" smtClean="0">
                <a:latin typeface="Google Sans"/>
              </a:rPr>
              <a:t>N</a:t>
            </a:r>
            <a:r>
              <a:rPr lang="pl-PL" sz="1900" dirty="0" err="1" smtClean="0">
                <a:latin typeface="Google Sans"/>
              </a:rPr>
              <a:t>azwisko</a:t>
            </a:r>
            <a:r>
              <a:rPr lang="lt-LT" sz="1900" dirty="0" smtClean="0">
                <a:latin typeface="Google Sans"/>
              </a:rPr>
              <a:t> </a:t>
            </a:r>
            <a:r>
              <a:rPr lang="lt-LT" sz="2000" b="1" dirty="0" smtClean="0">
                <a:solidFill>
                  <a:srgbClr val="336600"/>
                </a:solidFill>
                <a:latin typeface="Kristen ITC" panose="03050502040202030202" pitchFamily="66" charset="0"/>
              </a:rPr>
              <a:t>LUKOŠEVIČIUS</a:t>
            </a:r>
            <a:r>
              <a:rPr lang="lt-LT" dirty="0" smtClean="0"/>
              <a:t> </a:t>
            </a:r>
            <a:r>
              <a:rPr lang="lt-LT" dirty="0" err="1" smtClean="0">
                <a:latin typeface="Google Sans"/>
              </a:rPr>
              <a:t>jest</a:t>
            </a:r>
            <a:r>
              <a:rPr lang="lt-LT" dirty="0" smtClean="0">
                <a:latin typeface="Google Sans"/>
              </a:rPr>
              <a:t> </a:t>
            </a:r>
            <a:r>
              <a:rPr lang="lt-LT" dirty="0" err="1" smtClean="0">
                <a:latin typeface="Google Sans"/>
              </a:rPr>
              <a:t>pochodzenia</a:t>
            </a:r>
            <a:r>
              <a:rPr lang="lt-LT" dirty="0" smtClean="0">
                <a:latin typeface="Google Sans"/>
              </a:rPr>
              <a:t> </a:t>
            </a:r>
            <a:r>
              <a:rPr lang="lt-LT" dirty="0" err="1" smtClean="0">
                <a:latin typeface="Google Sans"/>
              </a:rPr>
              <a:t>litewskiego</a:t>
            </a:r>
            <a:r>
              <a:rPr lang="lt-LT" dirty="0" smtClean="0">
                <a:latin typeface="Google Sans"/>
              </a:rPr>
              <a:t> (</a:t>
            </a:r>
            <a:r>
              <a:rPr lang="lt-LT" dirty="0" err="1" smtClean="0">
                <a:latin typeface="Google Sans"/>
              </a:rPr>
              <a:t>zapis</a:t>
            </a:r>
            <a:r>
              <a:rPr lang="lt-LT" dirty="0" smtClean="0">
                <a:latin typeface="Google Sans"/>
              </a:rPr>
              <a:t> </a:t>
            </a:r>
            <a:r>
              <a:rPr lang="lt-LT" dirty="0" err="1" smtClean="0">
                <a:latin typeface="Google Sans"/>
              </a:rPr>
              <a:t>polski</a:t>
            </a:r>
            <a:r>
              <a:rPr lang="lt-LT" dirty="0" smtClean="0">
                <a:latin typeface="Google Sans"/>
              </a:rPr>
              <a:t> </a:t>
            </a:r>
            <a:r>
              <a:rPr lang="pl-PL" b="1" dirty="0" smtClean="0">
                <a:latin typeface="Google Sans"/>
              </a:rPr>
              <a:t>Łukas</a:t>
            </a:r>
            <a:r>
              <a:rPr lang="pl-PL" b="1" dirty="0">
                <a:latin typeface="Google Sans"/>
              </a:rPr>
              <a:t>i</a:t>
            </a:r>
            <a:r>
              <a:rPr lang="pl-PL" b="1" dirty="0" smtClean="0">
                <a:latin typeface="Google Sans"/>
              </a:rPr>
              <a:t>ewicz</a:t>
            </a:r>
            <a:r>
              <a:rPr lang="lt-LT" b="1" dirty="0" smtClean="0">
                <a:latin typeface="Google Sans"/>
              </a:rPr>
              <a:t>) i</a:t>
            </a:r>
            <a:r>
              <a:rPr lang="pl-PL" dirty="0" smtClean="0">
                <a:latin typeface="Google Sans"/>
              </a:rPr>
              <a:t> </a:t>
            </a:r>
            <a:r>
              <a:rPr lang="pl-PL" dirty="0">
                <a:latin typeface="Google Sans"/>
              </a:rPr>
              <a:t>ma charakter patronimiczny </a:t>
            </a:r>
            <a:r>
              <a:rPr lang="pl-PL" dirty="0" smtClean="0">
                <a:latin typeface="Google Sans"/>
              </a:rPr>
              <a:t>–</a:t>
            </a:r>
            <a:r>
              <a:rPr lang="lt-LT" dirty="0" smtClean="0">
                <a:latin typeface="Google Sans"/>
              </a:rPr>
              <a:t> </a:t>
            </a:r>
            <a:r>
              <a:rPr lang="pl-PL" dirty="0" smtClean="0">
                <a:latin typeface="Google Sans"/>
              </a:rPr>
              <a:t>oznacza </a:t>
            </a:r>
            <a:r>
              <a:rPr lang="pl-PL" dirty="0">
                <a:latin typeface="Google Sans"/>
              </a:rPr>
              <a:t>to, że powstało od </a:t>
            </a:r>
            <a:r>
              <a:rPr lang="pl-PL" dirty="0" smtClean="0">
                <a:latin typeface="Google Sans"/>
              </a:rPr>
              <a:t>ojca </a:t>
            </a:r>
            <a:r>
              <a:rPr lang="pl-PL" dirty="0">
                <a:latin typeface="Google Sans"/>
              </a:rPr>
              <a:t>lub </a:t>
            </a:r>
            <a:r>
              <a:rPr lang="pl-PL" dirty="0" smtClean="0">
                <a:latin typeface="Google Sans"/>
              </a:rPr>
              <a:t>przodka</a:t>
            </a:r>
            <a:r>
              <a:rPr lang="lt-LT" dirty="0" smtClean="0">
                <a:latin typeface="Google Sans"/>
              </a:rPr>
              <a:t> o </a:t>
            </a:r>
            <a:r>
              <a:rPr lang="lt-LT" dirty="0" err="1" smtClean="0">
                <a:latin typeface="Google Sans"/>
              </a:rPr>
              <a:t>imieniu</a:t>
            </a:r>
            <a:r>
              <a:rPr lang="lt-LT" dirty="0" smtClean="0">
                <a:latin typeface="Google Sans"/>
              </a:rPr>
              <a:t> </a:t>
            </a:r>
            <a:r>
              <a:rPr lang="pl-PL" dirty="0" smtClean="0">
                <a:latin typeface="Google Sans"/>
              </a:rPr>
              <a:t>Łukasz</a:t>
            </a:r>
            <a:r>
              <a:rPr lang="lt-LT" dirty="0" smtClean="0">
                <a:latin typeface="Google Sans"/>
              </a:rPr>
              <a:t>.</a:t>
            </a:r>
            <a:r>
              <a:rPr lang="pl-PL" dirty="0" smtClean="0">
                <a:latin typeface="Google Sans"/>
              </a:rPr>
              <a:t> </a:t>
            </a:r>
            <a:endParaRPr lang="lt-LT" dirty="0">
              <a:latin typeface="Google Sans"/>
            </a:endParaRPr>
          </a:p>
          <a:p>
            <a:r>
              <a:rPr lang="pl-PL" dirty="0" smtClean="0">
                <a:latin typeface="Google Sans"/>
              </a:rPr>
              <a:t>Samo </a:t>
            </a:r>
            <a:r>
              <a:rPr lang="pl-PL" dirty="0">
                <a:latin typeface="Google Sans"/>
              </a:rPr>
              <a:t>imię Łukasz wywodzi się z łaciny (</a:t>
            </a:r>
            <a:r>
              <a:rPr lang="pl-PL" i="1" dirty="0">
                <a:latin typeface="Google Sans"/>
              </a:rPr>
              <a:t>Lucas</a:t>
            </a:r>
            <a:r>
              <a:rPr lang="pl-PL" dirty="0">
                <a:latin typeface="Google Sans"/>
              </a:rPr>
              <a:t>), oznaczając osobę pochodzącą z </a:t>
            </a:r>
            <a:r>
              <a:rPr lang="pl-PL" dirty="0" err="1">
                <a:latin typeface="Google Sans"/>
              </a:rPr>
              <a:t>Lukanii</a:t>
            </a:r>
            <a:r>
              <a:rPr lang="pl-PL" dirty="0">
                <a:latin typeface="Google Sans"/>
              </a:rPr>
              <a:t> (kraina w starożytnej Italii</a:t>
            </a:r>
            <a:r>
              <a:rPr lang="pl-PL" dirty="0" smtClean="0">
                <a:latin typeface="Google Sans"/>
              </a:rPr>
              <a:t>) i </a:t>
            </a:r>
            <a:r>
              <a:rPr lang="pl-PL" dirty="0">
                <a:latin typeface="Google Sans"/>
              </a:rPr>
              <a:t>jest kojarzone ze słowem oznaczającym „światłość” i „jasność”.</a:t>
            </a:r>
            <a:endParaRPr lang="lt-LT" dirty="0">
              <a:latin typeface="Google Sans"/>
            </a:endParaRPr>
          </a:p>
          <a:p>
            <a:endParaRPr lang="lt-LT" dirty="0"/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960" y="2211764"/>
            <a:ext cx="3294866" cy="3704590"/>
          </a:xfrm>
          <a:prstGeom prst="rect">
            <a:avLst/>
          </a:prstGeom>
        </p:spPr>
      </p:pic>
      <p:sp>
        <p:nvSpPr>
          <p:cNvPr id="6" name="Stačiakampis 5"/>
          <p:cNvSpPr/>
          <p:nvPr/>
        </p:nvSpPr>
        <p:spPr>
          <a:xfrm>
            <a:off x="337408" y="364908"/>
            <a:ext cx="51672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2400" b="1" u="none" strike="noStrike" dirty="0" smtClean="0">
                <a:effectLst/>
                <a:latin typeface="Kristen ITC" panose="03050502040202030202" pitchFamily="66" charset="0"/>
              </a:rPr>
              <a:t>Darius Adomas LUKOŠEVIČIUS</a:t>
            </a:r>
            <a:endParaRPr lang="lt-LT" sz="2400" b="1" dirty="0">
              <a:latin typeface="Kristen ITC" panose="03050502040202030202" pitchFamily="66" charset="0"/>
            </a:endParaRPr>
          </a:p>
        </p:txBody>
      </p:sp>
      <p:sp>
        <p:nvSpPr>
          <p:cNvPr id="7" name="Stačiakampis 6"/>
          <p:cNvSpPr/>
          <p:nvPr/>
        </p:nvSpPr>
        <p:spPr>
          <a:xfrm>
            <a:off x="3497580" y="944905"/>
            <a:ext cx="8422005" cy="400110"/>
          </a:xfrm>
          <a:prstGeom prst="rect">
            <a:avLst/>
          </a:prstGeom>
          <a:solidFill>
            <a:srgbClr val="CCCC00"/>
          </a:solidFill>
        </p:spPr>
        <p:txBody>
          <a:bodyPr wrap="square">
            <a:spAutoFit/>
          </a:bodyPr>
          <a:lstStyle/>
          <a:p>
            <a:r>
              <a:rPr lang="pl-PL" i="1" dirty="0">
                <a:latin typeface="Kristen ITC" panose="03050502040202030202" pitchFamily="66" charset="0"/>
              </a:rPr>
              <a:t>Najbardziej popularną datą obchodzenia imienin </a:t>
            </a:r>
            <a:r>
              <a:rPr lang="pl-PL" sz="2000" b="1" i="1" dirty="0">
                <a:latin typeface="Kristen ITC" panose="03050502040202030202" pitchFamily="66" charset="0"/>
              </a:rPr>
              <a:t>Dariusa</a:t>
            </a:r>
            <a:r>
              <a:rPr lang="pl-PL" i="1" dirty="0">
                <a:latin typeface="Kristen ITC" panose="03050502040202030202" pitchFamily="66" charset="0"/>
              </a:rPr>
              <a:t> jest </a:t>
            </a:r>
            <a:r>
              <a:rPr lang="pl-PL" b="1" i="1" dirty="0">
                <a:latin typeface="Kristen ITC" panose="03050502040202030202" pitchFamily="66" charset="0"/>
              </a:rPr>
              <a:t>19 grudnia</a:t>
            </a:r>
            <a:r>
              <a:rPr lang="pl-PL" i="1" dirty="0">
                <a:latin typeface="Kristen ITC" panose="03050502040202030202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041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457" y="2637339"/>
            <a:ext cx="3427749" cy="3951432"/>
          </a:xfrm>
          <a:prstGeom prst="rect">
            <a:avLst/>
          </a:prstGeom>
        </p:spPr>
      </p:pic>
      <p:sp>
        <p:nvSpPr>
          <p:cNvPr id="3" name="Stačiakampis 2"/>
          <p:cNvSpPr/>
          <p:nvPr/>
        </p:nvSpPr>
        <p:spPr>
          <a:xfrm>
            <a:off x="381581" y="4960471"/>
            <a:ext cx="2777145" cy="1371600"/>
          </a:xfrm>
          <a:prstGeom prst="rect">
            <a:avLst/>
          </a:prstGeom>
          <a:solidFill>
            <a:srgbClr val="CCCC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400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Mama</a:t>
            </a:r>
            <a:r>
              <a:rPr lang="pl-PL" sz="24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 </a:t>
            </a:r>
          </a:p>
          <a:p>
            <a:pPr algn="ctr"/>
            <a:r>
              <a:rPr lang="pl-PL" sz="2400" b="1" dirty="0">
                <a:solidFill>
                  <a:schemeClr val="tx1"/>
                </a:solidFill>
                <a:latin typeface="Kristen ITC" panose="03050502040202030202" pitchFamily="66" charset="0"/>
              </a:rPr>
              <a:t> </a:t>
            </a:r>
            <a:r>
              <a:rPr lang="pl-PL" sz="24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KORNELIJA</a:t>
            </a:r>
          </a:p>
          <a:p>
            <a:pPr algn="ctr"/>
            <a:endParaRPr lang="pl-PL" sz="1400" b="1" dirty="0">
              <a:solidFill>
                <a:schemeClr val="tx1"/>
              </a:solidFill>
              <a:latin typeface="Kristen ITC" panose="03050502040202030202" pitchFamily="66" charset="0"/>
            </a:endParaRP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18" y="822960"/>
            <a:ext cx="2533070" cy="3726031"/>
          </a:xfrm>
          <a:prstGeom prst="rect">
            <a:avLst/>
          </a:prstGeom>
        </p:spPr>
      </p:pic>
      <p:sp>
        <p:nvSpPr>
          <p:cNvPr id="5" name="Stačiakampis 4"/>
          <p:cNvSpPr/>
          <p:nvPr/>
        </p:nvSpPr>
        <p:spPr>
          <a:xfrm>
            <a:off x="4436038" y="669905"/>
            <a:ext cx="348495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000" dirty="0">
                <a:latin typeface="Google Sans"/>
              </a:rPr>
              <a:t>Najlepsze u mamy jest to, że ją mamy. </a:t>
            </a:r>
            <a:endParaRPr lang="pl-PL" sz="2000" dirty="0" smtClean="0">
              <a:latin typeface="Google Sans"/>
            </a:endParaRPr>
          </a:p>
          <a:p>
            <a:pPr algn="ctr"/>
            <a:r>
              <a:rPr lang="pl-PL" sz="2000" dirty="0" smtClean="0">
                <a:latin typeface="Google Sans"/>
              </a:rPr>
              <a:t>Mamy </a:t>
            </a:r>
            <a:r>
              <a:rPr lang="pl-PL" sz="2000" dirty="0">
                <a:latin typeface="Google Sans"/>
              </a:rPr>
              <a:t>ją swoją nie cudzą. Nie inną. </a:t>
            </a:r>
            <a:endParaRPr lang="pl-PL" sz="2000" dirty="0" smtClean="0">
              <a:latin typeface="Google Sans"/>
            </a:endParaRPr>
          </a:p>
          <a:p>
            <a:pPr algn="ctr"/>
            <a:r>
              <a:rPr lang="pl-PL" sz="2000" dirty="0" smtClean="0">
                <a:latin typeface="Google Sans"/>
              </a:rPr>
              <a:t>Zawsze </a:t>
            </a:r>
            <a:r>
              <a:rPr lang="pl-PL" sz="2000" dirty="0">
                <a:latin typeface="Google Sans"/>
              </a:rPr>
              <a:t>tę samą. </a:t>
            </a:r>
            <a:endParaRPr lang="pl-PL" sz="2000" dirty="0" smtClean="0">
              <a:latin typeface="Google Sans"/>
            </a:endParaRPr>
          </a:p>
          <a:p>
            <a:pPr algn="ctr"/>
            <a:r>
              <a:rPr lang="pl-PL" sz="2000" dirty="0" smtClean="0">
                <a:latin typeface="Google Sans"/>
              </a:rPr>
              <a:t>I </a:t>
            </a:r>
            <a:r>
              <a:rPr lang="pl-PL" sz="2000" dirty="0">
                <a:latin typeface="Google Sans"/>
              </a:rPr>
              <a:t>żeby nie wiem co się stało, </a:t>
            </a:r>
            <a:endParaRPr lang="pl-PL" sz="2000" dirty="0" smtClean="0">
              <a:latin typeface="Google Sans"/>
            </a:endParaRPr>
          </a:p>
          <a:p>
            <a:pPr algn="ctr"/>
            <a:r>
              <a:rPr lang="pl-PL" sz="2000" dirty="0" smtClean="0">
                <a:latin typeface="Google Sans"/>
              </a:rPr>
              <a:t>mama </a:t>
            </a:r>
            <a:r>
              <a:rPr lang="pl-PL" sz="2000" dirty="0">
                <a:latin typeface="Google Sans"/>
              </a:rPr>
              <a:t>zostanie mamą. </a:t>
            </a:r>
            <a:endParaRPr lang="lt-LT" sz="2000" dirty="0">
              <a:latin typeface="Google Sans"/>
            </a:endParaRPr>
          </a:p>
        </p:txBody>
      </p:sp>
      <p:pic>
        <p:nvPicPr>
          <p:cNvPr id="10242" name="Picture 2" descr="Ciągły rysunek jednej linii młodej matki trzymaj jej dziecko z balonami w  kształcie serca Szczęśliwa matka dzień karta Rodzina koncepcja  rodzicielstwa Charakter mama z dzieckiem Ilustracja wektorowa | Wektor  Premi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3131522"/>
            <a:ext cx="4781707" cy="3345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8425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6454140" y="927616"/>
            <a:ext cx="49072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t-LT" dirty="0" smtClean="0">
                <a:latin typeface="Google Sans"/>
              </a:rPr>
              <a:t>       </a:t>
            </a:r>
            <a:r>
              <a:rPr lang="pl-PL" sz="2400" b="1" dirty="0" smtClean="0">
                <a:latin typeface="Kristen ITC" panose="03050502040202030202" pitchFamily="66" charset="0"/>
              </a:rPr>
              <a:t>Rodzina</a:t>
            </a:r>
            <a:r>
              <a:rPr lang="pl-PL" dirty="0" smtClean="0">
                <a:latin typeface="Google Sans"/>
              </a:rPr>
              <a:t> to jest coś więcej niż wspólne nazwisko czy więzy krwi. To ludzie, którzy dzielą ze sobą codzienność, wspierają się w trudnych chwilach i razem tworzą najpiękniejsze wspomnienia. Jest ONA jedną z najważniejszych wartości w życiu człowieka. To właśnie w niej poznajemy tradycje</a:t>
            </a:r>
            <a:r>
              <a:rPr lang="lt-LT" dirty="0" smtClean="0">
                <a:latin typeface="Google Sans"/>
              </a:rPr>
              <a:t> i</a:t>
            </a:r>
            <a:r>
              <a:rPr lang="pl-PL" dirty="0" smtClean="0">
                <a:latin typeface="Google Sans"/>
              </a:rPr>
              <a:t> uczymy się wzajemnego szacunku</a:t>
            </a:r>
            <a:r>
              <a:rPr lang="lt-LT" dirty="0" smtClean="0">
                <a:latin typeface="Google Sans"/>
              </a:rPr>
              <a:t>.</a:t>
            </a:r>
            <a:endParaRPr lang="pl-PL" dirty="0" smtClean="0">
              <a:latin typeface="Google Sans"/>
            </a:endParaRPr>
          </a:p>
          <a:p>
            <a:pPr algn="just"/>
            <a:r>
              <a:rPr lang="pl-PL" dirty="0" smtClean="0">
                <a:latin typeface="Google Sans"/>
              </a:rPr>
              <a:t> </a:t>
            </a:r>
          </a:p>
          <a:p>
            <a:pPr algn="just"/>
            <a:r>
              <a:rPr lang="lt-LT" dirty="0" smtClean="0">
                <a:latin typeface="Google Sans"/>
              </a:rPr>
              <a:t>       </a:t>
            </a:r>
            <a:r>
              <a:rPr lang="pl-PL" dirty="0" smtClean="0">
                <a:latin typeface="Google Sans"/>
              </a:rPr>
              <a:t>Każda rodzina kryje w sobie własną historię – wyjątkową i niepowtarzalną. Opowieści przekazywane przez dziadków, rodzinne fotografie i wspomnienia pozwalają odkryć korzenie oraz lepiej zrozumieć własną tożsamość</a:t>
            </a:r>
            <a:r>
              <a:rPr lang="lt-LT" dirty="0" smtClean="0">
                <a:latin typeface="Google Sans"/>
              </a:rPr>
              <a:t>. </a:t>
            </a:r>
          </a:p>
          <a:p>
            <a:pPr algn="just"/>
            <a:endParaRPr lang="lt-LT" dirty="0">
              <a:latin typeface="Google Sans"/>
            </a:endParaRPr>
          </a:p>
          <a:p>
            <a:pPr algn="just"/>
            <a:r>
              <a:rPr lang="pl-PL" sz="2400" b="1" dirty="0" smtClean="0">
                <a:latin typeface="Kristen ITC" panose="03050502040202030202" pitchFamily="66" charset="0"/>
              </a:rPr>
              <a:t>Warto ją poznać.</a:t>
            </a:r>
          </a:p>
          <a:p>
            <a:endParaRPr lang="pl-PL" dirty="0"/>
          </a:p>
        </p:txBody>
      </p:sp>
      <p:sp>
        <p:nvSpPr>
          <p:cNvPr id="4" name="Stačiakampis 3"/>
          <p:cNvSpPr/>
          <p:nvPr/>
        </p:nvSpPr>
        <p:spPr>
          <a:xfrm>
            <a:off x="921422" y="558284"/>
            <a:ext cx="46474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 smtClean="0">
                <a:latin typeface="Kristen ITC" panose="03050502040202030202" pitchFamily="66" charset="0"/>
              </a:rPr>
              <a:t>Z rodziną wszystko ma sens…</a:t>
            </a:r>
            <a:endParaRPr lang="lt-LT" sz="2400" b="1" dirty="0">
              <a:latin typeface="Kristen ITC" panose="03050502040202030202" pitchFamily="66" charset="0"/>
            </a:endParaRPr>
          </a:p>
        </p:txBody>
      </p:sp>
      <p:pic>
        <p:nvPicPr>
          <p:cNvPr id="1028" name="Picture 4" descr="V Ogólnopolski Konkurs Plastyczny dla Dzieci „Na początku była miłość –  moja rodzina” | Polskie Stowarzyszenie Obrońców Życia Człowiek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36" y="1612582"/>
            <a:ext cx="5412510" cy="3814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146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 rot="10800000" flipV="1">
            <a:off x="3944418" y="1938922"/>
            <a:ext cx="3027882" cy="2514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5870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sz="24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Kristen ITC" panose="03050502040202030202" pitchFamily="66" charset="0"/>
              </a:rPr>
              <a:t>Emili</a:t>
            </a:r>
            <a:r>
              <a:rPr kumimoji="0" lang="pl-PL" altLang="lt-LT" sz="24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Kristen ITC" panose="03050502040202030202" pitchFamily="66" charset="0"/>
              </a:rPr>
              <a:t>j</a:t>
            </a:r>
            <a:r>
              <a:rPr kumimoji="0" lang="lt-LT" altLang="lt-LT" sz="24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Kristen ITC" panose="03050502040202030202" pitchFamily="66" charset="0"/>
              </a:rPr>
              <a:t>a</a:t>
            </a:r>
            <a:r>
              <a:rPr kumimoji="0" lang="pl-PL" altLang="lt-LT" sz="24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Kristen ITC" panose="03050502040202030202" pitchFamily="66" charset="0"/>
              </a:rPr>
              <a:t> </a:t>
            </a:r>
            <a:r>
              <a:rPr kumimoji="0" lang="pl-PL" altLang="lt-LT" sz="2400" b="1" i="0" u="none" strike="noStrike" cap="none" normalizeH="0" baseline="0" dirty="0" smtClean="0">
                <a:ln>
                  <a:noFill/>
                </a:ln>
                <a:effectLst/>
                <a:latin typeface="Kristen ITC" panose="03050502040202030202" pitchFamily="66" charset="0"/>
              </a:rPr>
              <a:t>(Emilia)</a:t>
            </a:r>
            <a:r>
              <a:rPr kumimoji="0" lang="lt-LT" altLang="lt-LT" b="0" i="0" u="none" strike="noStrike" cap="none" normalizeH="0" baseline="0" dirty="0" smtClean="0">
                <a:ln>
                  <a:noFill/>
                </a:ln>
                <a:effectLst/>
                <a:latin typeface="Google Sans"/>
              </a:rPr>
              <a:t> </a:t>
            </a:r>
            <a:endParaRPr kumimoji="0" lang="pl-PL" altLang="lt-LT" b="0" i="0" u="none" strike="noStrike" cap="none" normalizeH="0" baseline="0" dirty="0" smtClean="0">
              <a:ln>
                <a:noFill/>
              </a:ln>
              <a:effectLst/>
              <a:latin typeface="Google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b="0" i="0" u="none" strike="noStrike" cap="none" normalizeH="0" baseline="0" dirty="0" smtClean="0">
                <a:ln>
                  <a:noFill/>
                </a:ln>
                <a:effectLst/>
                <a:latin typeface="Google Sans"/>
              </a:rPr>
              <a:t>– </a:t>
            </a:r>
            <a:r>
              <a:rPr kumimoji="0" lang="lt-LT" altLang="lt-LT" b="0" i="0" u="none" strike="noStrike" cap="none" normalizeH="0" baseline="0" dirty="0" err="1" smtClean="0">
                <a:ln>
                  <a:noFill/>
                </a:ln>
                <a:effectLst/>
                <a:latin typeface="Google Sans"/>
              </a:rPr>
              <a:t>imię</a:t>
            </a:r>
            <a:r>
              <a:rPr kumimoji="0" lang="lt-LT" altLang="lt-LT" b="0" i="0" u="none" strike="noStrike" cap="none" normalizeH="0" baseline="0" dirty="0" smtClean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lt-LT" altLang="lt-LT" b="0" i="0" u="none" strike="noStrike" cap="none" normalizeH="0" baseline="0" dirty="0" err="1" smtClean="0">
                <a:ln>
                  <a:noFill/>
                </a:ln>
                <a:effectLst/>
                <a:latin typeface="Google Sans"/>
              </a:rPr>
              <a:t>żeńskie</a:t>
            </a:r>
            <a:r>
              <a:rPr kumimoji="0" lang="lt-LT" altLang="lt-LT" b="0" i="0" u="none" strike="noStrike" cap="none" normalizeH="0" baseline="0" dirty="0" smtClean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lt-LT" altLang="lt-LT" b="0" i="0" u="none" strike="noStrike" cap="none" normalizeH="0" baseline="0" dirty="0" err="1" smtClean="0">
                <a:ln>
                  <a:noFill/>
                </a:ln>
                <a:effectLst/>
                <a:latin typeface="Google Sans"/>
              </a:rPr>
              <a:t>pochodzeni</a:t>
            </a:r>
            <a:r>
              <a:rPr kumimoji="0" lang="pl-PL" altLang="lt-LT" b="0" i="0" u="none" strike="noStrike" cap="none" normalizeH="0" baseline="0" dirty="0" smtClean="0">
                <a:ln>
                  <a:noFill/>
                </a:ln>
                <a:effectLst/>
                <a:latin typeface="Google Sans"/>
              </a:rPr>
              <a:t>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altLang="lt-LT" sz="400" dirty="0">
              <a:latin typeface="Google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lt-LT" b="0" i="0" u="none" strike="noStrike" cap="none" normalizeH="0" baseline="0" dirty="0" smtClean="0">
                <a:ln>
                  <a:noFill/>
                </a:ln>
                <a:effectLst/>
                <a:latin typeface="Google Sans"/>
              </a:rPr>
              <a:t>łacińskiego.</a:t>
            </a:r>
            <a:r>
              <a:rPr kumimoji="0" lang="lt-LT" altLang="lt-LT" b="0" i="0" u="none" strike="noStrike" cap="none" normalizeH="0" baseline="0" dirty="0" smtClean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lt-LT" altLang="lt-LT" b="0" i="0" u="none" strike="noStrike" cap="none" normalizeH="0" baseline="0" dirty="0" err="1" smtClean="0">
                <a:ln>
                  <a:noFill/>
                </a:ln>
                <a:effectLst/>
                <a:latin typeface="Google Sans"/>
              </a:rPr>
              <a:t>Pochodzi</a:t>
            </a:r>
            <a:r>
              <a:rPr kumimoji="0" lang="lt-LT" altLang="lt-LT" b="0" i="0" u="none" strike="noStrike" cap="none" normalizeH="0" baseline="0" dirty="0" smtClean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lt-LT" altLang="lt-LT" b="0" i="0" u="none" strike="noStrike" cap="none" normalizeH="0" baseline="0" dirty="0" err="1" smtClean="0">
                <a:ln>
                  <a:noFill/>
                </a:ln>
                <a:effectLst/>
                <a:latin typeface="Google Sans"/>
              </a:rPr>
              <a:t>od</a:t>
            </a:r>
            <a:r>
              <a:rPr kumimoji="0" lang="lt-LT" altLang="lt-LT" b="0" i="0" u="none" strike="noStrike" cap="none" normalizeH="0" baseline="0" dirty="0" smtClean="0">
                <a:ln>
                  <a:noFill/>
                </a:ln>
                <a:effectLst/>
                <a:latin typeface="Google Sans"/>
              </a:rPr>
              <a:t> </a:t>
            </a:r>
            <a:endParaRPr kumimoji="0" lang="pl-PL" altLang="lt-LT" b="0" i="0" u="none" strike="noStrike" cap="none" normalizeH="0" baseline="0" dirty="0" smtClean="0">
              <a:ln>
                <a:noFill/>
              </a:ln>
              <a:effectLst/>
              <a:latin typeface="Google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altLang="lt-LT" sz="400" dirty="0">
              <a:latin typeface="Google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b="0" i="0" u="none" strike="noStrike" cap="none" normalizeH="0" baseline="0" dirty="0" err="1" smtClean="0">
                <a:ln>
                  <a:noFill/>
                </a:ln>
                <a:effectLst/>
                <a:latin typeface="Google Sans"/>
              </a:rPr>
              <a:t>nazwy</a:t>
            </a:r>
            <a:r>
              <a:rPr kumimoji="0" lang="lt-LT" altLang="lt-LT" b="0" i="0" u="none" strike="noStrike" cap="none" normalizeH="0" baseline="0" dirty="0" smtClean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lt-LT" altLang="lt-LT" b="0" i="0" u="none" strike="noStrike" cap="none" normalizeH="0" baseline="0" dirty="0" err="1" smtClean="0">
                <a:ln>
                  <a:noFill/>
                </a:ln>
                <a:effectLst/>
                <a:latin typeface="Google Sans"/>
              </a:rPr>
              <a:t>rzymskiego</a:t>
            </a:r>
            <a:r>
              <a:rPr kumimoji="0" lang="lt-LT" altLang="lt-LT" b="0" i="0" u="none" strike="noStrike" cap="none" normalizeH="0" baseline="0" dirty="0" smtClean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lt-LT" altLang="lt-LT" b="0" i="0" u="none" strike="noStrike" cap="none" normalizeH="0" baseline="0" dirty="0" err="1" smtClean="0">
                <a:ln>
                  <a:noFill/>
                </a:ln>
                <a:effectLst/>
                <a:latin typeface="Google Sans"/>
              </a:rPr>
              <a:t>rod</a:t>
            </a:r>
            <a:r>
              <a:rPr kumimoji="0" lang="pl-PL" altLang="lt-LT" b="0" i="0" u="none" strike="noStrike" cap="none" normalizeH="0" baseline="0" dirty="0" smtClean="0">
                <a:ln>
                  <a:noFill/>
                </a:ln>
                <a:effectLst/>
                <a:latin typeface="Google Sans"/>
              </a:rPr>
              <a:t>u</a:t>
            </a:r>
            <a:r>
              <a:rPr kumimoji="0" lang="pl-PL" altLang="lt-LT" b="0" i="0" u="none" strike="noStrike" cap="none" normalizeH="0" dirty="0" smtClean="0">
                <a:ln>
                  <a:noFill/>
                </a:ln>
                <a:effectLst/>
                <a:latin typeface="Google Sans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altLang="lt-LT" sz="400" dirty="0">
              <a:latin typeface="Google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lt-LT" b="0" i="0" u="none" strike="noStrike" cap="none" normalizeH="0" dirty="0" smtClean="0">
                <a:ln>
                  <a:noFill/>
                </a:ln>
                <a:effectLst/>
                <a:latin typeface="Google Sans"/>
              </a:rPr>
              <a:t>Emiliuszów</a:t>
            </a:r>
            <a:r>
              <a:rPr kumimoji="0" lang="lt-LT" altLang="lt-LT" b="0" i="0" u="none" strike="noStrike" cap="none" normalizeH="0" baseline="0" dirty="0" smtClean="0">
                <a:ln>
                  <a:noFill/>
                </a:ln>
                <a:effectLst/>
                <a:latin typeface="Google Sans"/>
              </a:rPr>
              <a:t>i </a:t>
            </a:r>
            <a:r>
              <a:rPr kumimoji="0" lang="lt-LT" altLang="lt-LT" b="0" i="0" u="none" strike="noStrike" cap="none" normalizeH="0" baseline="0" dirty="0" err="1" smtClean="0">
                <a:ln>
                  <a:noFill/>
                </a:ln>
                <a:effectLst/>
                <a:latin typeface="Google Sans"/>
              </a:rPr>
              <a:t>oznacza</a:t>
            </a:r>
            <a:r>
              <a:rPr kumimoji="0" lang="lt-LT" altLang="lt-LT" b="0" i="0" u="none" strike="noStrike" cap="none" normalizeH="0" baseline="0" dirty="0" smtClean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lt-LT" altLang="lt-LT" b="0" i="0" u="none" strike="noStrike" cap="none" normalizeH="0" baseline="0" dirty="0" err="1" smtClean="0">
                <a:ln>
                  <a:noFill/>
                </a:ln>
                <a:effectLst/>
                <a:latin typeface="Google Sans"/>
              </a:rPr>
              <a:t>osobę</a:t>
            </a:r>
            <a:endParaRPr kumimoji="0" lang="pl-PL" altLang="lt-LT" b="0" i="0" u="none" strike="noStrike" cap="none" normalizeH="0" baseline="0" dirty="0" smtClean="0">
              <a:ln>
                <a:noFill/>
              </a:ln>
              <a:effectLst/>
              <a:latin typeface="Google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altLang="lt-LT" sz="400" dirty="0">
              <a:latin typeface="Google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b="1" i="0" u="none" strike="noStrike" cap="none" normalizeH="0" baseline="0" dirty="0" err="1" smtClean="0">
                <a:ln>
                  <a:noFill/>
                </a:ln>
                <a:effectLst/>
                <a:latin typeface="Google Sans"/>
              </a:rPr>
              <a:t>gorliwą</a:t>
            </a:r>
            <a:r>
              <a:rPr kumimoji="0" lang="lt-LT" altLang="lt-LT" b="1" i="0" u="none" strike="noStrike" cap="none" normalizeH="0" baseline="0" dirty="0" smtClean="0">
                <a:ln>
                  <a:noFill/>
                </a:ln>
                <a:effectLst/>
                <a:latin typeface="Google Sans"/>
              </a:rPr>
              <a:t>, pilną, </a:t>
            </a:r>
            <a:r>
              <a:rPr kumimoji="0" lang="lt-LT" altLang="lt-LT" b="1" i="0" u="none" strike="noStrike" cap="none" normalizeH="0" baseline="0" dirty="0" err="1" smtClean="0">
                <a:ln>
                  <a:noFill/>
                </a:ln>
                <a:effectLst/>
                <a:latin typeface="Google Sans"/>
              </a:rPr>
              <a:t>żarliwą</a:t>
            </a:r>
            <a:r>
              <a:rPr kumimoji="0" lang="lt-LT" altLang="lt-LT" b="1" i="0" u="none" strike="noStrike" cap="none" normalizeH="0" baseline="0" dirty="0" smtClean="0">
                <a:ln>
                  <a:noFill/>
                </a:ln>
                <a:effectLst/>
                <a:latin typeface="Google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t-LT" altLang="lt-LT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t-LT" altLang="lt-LT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0" name="Picture 2" descr="https://upload.wikimedia.org/wikipedia/commons/thumb/7/72/Disambig.svg/40px-Disambig.svg.png">
            <a:hlinkClick r:id="rId2" tooltip="Inne znaczenia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336550"/>
            <a:ext cx="238125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tačiakampis 3"/>
          <p:cNvSpPr/>
          <p:nvPr/>
        </p:nvSpPr>
        <p:spPr>
          <a:xfrm>
            <a:off x="1204083" y="5268414"/>
            <a:ext cx="6096000" cy="135421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pl-PL" sz="2000" b="0" u="none" strike="noStrike" dirty="0" smtClean="0">
                <a:effectLst/>
                <a:latin typeface="Google Sans"/>
              </a:rPr>
              <a:t>Nazwisko </a:t>
            </a:r>
            <a:r>
              <a:rPr lang="pl-PL" sz="2400" b="1" u="none" strike="noStrike" dirty="0" err="1" smtClean="0">
                <a:solidFill>
                  <a:srgbClr val="FF00FF"/>
                </a:solidFill>
                <a:effectLst/>
                <a:latin typeface="Kristen ITC" panose="03050502040202030202" pitchFamily="66" charset="0"/>
              </a:rPr>
              <a:t>Kulbaczewska</a:t>
            </a:r>
            <a:r>
              <a:rPr lang="pl-PL" sz="2000" dirty="0" smtClean="0">
                <a:latin typeface="Google Sans"/>
              </a:rPr>
              <a:t> pochodzi od staropolskiego określenia </a:t>
            </a:r>
            <a:r>
              <a:rPr lang="pl-PL" sz="2000" b="1" u="none" strike="noStrike" dirty="0" smtClean="0">
                <a:effectLst/>
                <a:latin typeface="Google Sans"/>
              </a:rPr>
              <a:t>kulbaka</a:t>
            </a:r>
            <a:r>
              <a:rPr lang="pl-PL" sz="2000" dirty="0" smtClean="0">
                <a:latin typeface="Google Sans"/>
              </a:rPr>
              <a:t>, oznaczającego dawne, bogato zdobione siodło jeździeckie.</a:t>
            </a:r>
            <a:endParaRPr lang="lt-LT" sz="2000" dirty="0" smtClean="0">
              <a:latin typeface="Google Sans"/>
            </a:endParaRPr>
          </a:p>
          <a:p>
            <a:endParaRPr lang="lt-LT" dirty="0" smtClean="0"/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221" y="2616943"/>
            <a:ext cx="3567932" cy="4034790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67" y="1154644"/>
            <a:ext cx="2840183" cy="3786910"/>
          </a:xfrm>
          <a:prstGeom prst="rect">
            <a:avLst/>
          </a:prstGeom>
        </p:spPr>
      </p:pic>
      <p:sp>
        <p:nvSpPr>
          <p:cNvPr id="6" name="Stačiakampis 5"/>
          <p:cNvSpPr/>
          <p:nvPr/>
        </p:nvSpPr>
        <p:spPr>
          <a:xfrm>
            <a:off x="6532334" y="847428"/>
            <a:ext cx="5218095" cy="400110"/>
          </a:xfrm>
          <a:prstGeom prst="rect">
            <a:avLst/>
          </a:prstGeom>
          <a:solidFill>
            <a:srgbClr val="FFCCFF"/>
          </a:solidFill>
        </p:spPr>
        <p:txBody>
          <a:bodyPr wrap="none">
            <a:spAutoFit/>
          </a:bodyPr>
          <a:lstStyle/>
          <a:p>
            <a:r>
              <a:rPr lang="pl-PL" sz="2000" b="1" i="1" dirty="0" err="1">
                <a:latin typeface="Kristen ITC" panose="03050502040202030202" pitchFamily="66" charset="0"/>
              </a:rPr>
              <a:t>Emilija</a:t>
            </a:r>
            <a:r>
              <a:rPr lang="pl-PL" i="1" dirty="0">
                <a:latin typeface="Kristen ITC" panose="03050502040202030202" pitchFamily="66" charset="0"/>
              </a:rPr>
              <a:t> najczęściej obchodzi imieniny </a:t>
            </a:r>
            <a:r>
              <a:rPr lang="pl-PL" b="1" i="1" dirty="0">
                <a:latin typeface="Kristen ITC" panose="03050502040202030202" pitchFamily="66" charset="0"/>
              </a:rPr>
              <a:t>23 maja</a:t>
            </a:r>
            <a:r>
              <a:rPr lang="pl-PL" i="1" dirty="0">
                <a:latin typeface="Kristen ITC" panose="03050502040202030202" pitchFamily="66" charset="0"/>
              </a:rPr>
              <a:t>.</a:t>
            </a:r>
            <a:endParaRPr lang="lt-LT" i="1" dirty="0">
              <a:latin typeface="Kristen ITC" panose="03050502040202030202" pitchFamily="66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 rot="10800000" flipV="1">
            <a:off x="365125" y="394038"/>
            <a:ext cx="4257586" cy="575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5870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lt-LT" sz="2400" b="1" i="0" u="none" strike="noStrike" cap="none" normalizeH="0" baseline="0" dirty="0" err="1" smtClean="0">
                <a:ln>
                  <a:noFill/>
                </a:ln>
                <a:effectLst/>
                <a:latin typeface="Kristen ITC" panose="03050502040202030202" pitchFamily="66" charset="0"/>
              </a:rPr>
              <a:t>Emilija</a:t>
            </a:r>
            <a:r>
              <a:rPr kumimoji="0" lang="pl-PL" altLang="lt-LT" sz="2400" b="1" i="0" u="none" strike="noStrike" cap="none" normalizeH="0" baseline="0" dirty="0" smtClean="0">
                <a:ln>
                  <a:noFill/>
                </a:ln>
                <a:effectLst/>
                <a:latin typeface="Kristen ITC" panose="03050502040202030202" pitchFamily="66" charset="0"/>
              </a:rPr>
              <a:t> KULBACZEWSKA</a:t>
            </a:r>
          </a:p>
        </p:txBody>
      </p:sp>
    </p:spTree>
    <p:extLst>
      <p:ext uri="{BB962C8B-B14F-4D97-AF65-F5344CB8AC3E}">
        <p14:creationId xmlns:p14="http://schemas.microsoft.com/office/powerpoint/2010/main" val="2026051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0643">
            <a:off x="4262267" y="2738824"/>
            <a:ext cx="2708910" cy="3611880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4313" y="3023235"/>
            <a:ext cx="4777197" cy="3582898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78" y="211956"/>
            <a:ext cx="2560592" cy="4634363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781" y="240030"/>
            <a:ext cx="2228850" cy="4011930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786" y="211956"/>
            <a:ext cx="2075294" cy="3086270"/>
          </a:xfrm>
          <a:prstGeom prst="rect">
            <a:avLst/>
          </a:prstGeom>
        </p:spPr>
      </p:pic>
      <p:sp>
        <p:nvSpPr>
          <p:cNvPr id="8" name="Stačiakampis 7"/>
          <p:cNvSpPr/>
          <p:nvPr/>
        </p:nvSpPr>
        <p:spPr>
          <a:xfrm>
            <a:off x="251460" y="5126265"/>
            <a:ext cx="3406140" cy="1200329"/>
          </a:xfrm>
          <a:prstGeom prst="rect">
            <a:avLst/>
          </a:prstGeom>
          <a:solidFill>
            <a:srgbClr val="FFCCFF"/>
          </a:solidFill>
        </p:spPr>
        <p:txBody>
          <a:bodyPr wrap="square">
            <a:spAutoFit/>
          </a:bodyPr>
          <a:lstStyle/>
          <a:p>
            <a:pPr algn="ctr"/>
            <a:r>
              <a:rPr lang="lt-LT" dirty="0" err="1">
                <a:latin typeface="Google Sans"/>
                <a:ea typeface="Times New Roman" panose="02020603050405020304" pitchFamily="18" charset="0"/>
              </a:rPr>
              <a:t>Kiedy</a:t>
            </a:r>
            <a:r>
              <a:rPr lang="lt-LT" dirty="0">
                <a:latin typeface="Google Sans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Google Sans"/>
                <a:ea typeface="Times New Roman" panose="02020603050405020304" pitchFamily="18" charset="0"/>
              </a:rPr>
              <a:t>ktoś</a:t>
            </a:r>
            <a:r>
              <a:rPr lang="lt-LT" dirty="0">
                <a:latin typeface="Google Sans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Google Sans"/>
                <a:ea typeface="Times New Roman" panose="02020603050405020304" pitchFamily="18" charset="0"/>
              </a:rPr>
              <a:t>kłopoty</a:t>
            </a:r>
            <a:r>
              <a:rPr lang="lt-LT" dirty="0">
                <a:latin typeface="Google Sans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Google Sans"/>
                <a:ea typeface="Times New Roman" panose="02020603050405020304" pitchFamily="18" charset="0"/>
              </a:rPr>
              <a:t>ma</a:t>
            </a:r>
            <a:r>
              <a:rPr lang="lt-LT" dirty="0">
                <a:latin typeface="Google Sans"/>
                <a:ea typeface="Times New Roman" panose="02020603050405020304" pitchFamily="18" charset="0"/>
              </a:rPr>
              <a:t>,</a:t>
            </a:r>
            <a:br>
              <a:rPr lang="lt-LT" dirty="0">
                <a:latin typeface="Google Sans"/>
                <a:ea typeface="Times New Roman" panose="02020603050405020304" pitchFamily="18" charset="0"/>
              </a:rPr>
            </a:br>
            <a:r>
              <a:rPr lang="lt-LT" dirty="0">
                <a:latin typeface="Google Sans"/>
                <a:ea typeface="Times New Roman" panose="02020603050405020304" pitchFamily="18" charset="0"/>
              </a:rPr>
              <a:t>to </a:t>
            </a:r>
            <a:r>
              <a:rPr lang="lt-LT" dirty="0" err="1">
                <a:latin typeface="Google Sans"/>
                <a:ea typeface="Times New Roman" panose="02020603050405020304" pitchFamily="18" charset="0"/>
              </a:rPr>
              <a:t>rodzinka</a:t>
            </a:r>
            <a:r>
              <a:rPr lang="lt-LT" dirty="0">
                <a:latin typeface="Google Sans"/>
                <a:ea typeface="Times New Roman" panose="02020603050405020304" pitchFamily="18" charset="0"/>
              </a:rPr>
              <a:t> radę </a:t>
            </a:r>
            <a:r>
              <a:rPr lang="lt-LT" dirty="0" err="1">
                <a:latin typeface="Google Sans"/>
                <a:ea typeface="Times New Roman" panose="02020603050405020304" pitchFamily="18" charset="0"/>
              </a:rPr>
              <a:t>da</a:t>
            </a:r>
            <a:r>
              <a:rPr lang="lt-LT" dirty="0">
                <a:latin typeface="Google Sans"/>
                <a:ea typeface="Times New Roman" panose="02020603050405020304" pitchFamily="18" charset="0"/>
              </a:rPr>
              <a:t>.</a:t>
            </a:r>
          </a:p>
          <a:p>
            <a:pPr algn="ctr"/>
            <a:r>
              <a:rPr lang="lt-LT" dirty="0" err="1">
                <a:latin typeface="Google Sans"/>
                <a:ea typeface="Times New Roman" panose="02020603050405020304" pitchFamily="18" charset="0"/>
              </a:rPr>
              <a:t>Kiedy</a:t>
            </a:r>
            <a:r>
              <a:rPr lang="lt-LT" dirty="0">
                <a:latin typeface="Google Sans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Google Sans"/>
                <a:ea typeface="Times New Roman" panose="02020603050405020304" pitchFamily="18" charset="0"/>
              </a:rPr>
              <a:t>smutno</a:t>
            </a:r>
            <a:r>
              <a:rPr lang="lt-LT" dirty="0">
                <a:latin typeface="Google Sans"/>
                <a:ea typeface="Times New Roman" panose="02020603050405020304" pitchFamily="18" charset="0"/>
              </a:rPr>
              <a:t> mi i </a:t>
            </a:r>
            <a:r>
              <a:rPr lang="lt-LT" dirty="0" err="1">
                <a:latin typeface="Google Sans"/>
                <a:ea typeface="Times New Roman" panose="02020603050405020304" pitchFamily="18" charset="0"/>
              </a:rPr>
              <a:t>źle</a:t>
            </a:r>
            <a:r>
              <a:rPr lang="lt-LT" dirty="0">
                <a:latin typeface="Google Sans"/>
                <a:ea typeface="Times New Roman" panose="02020603050405020304" pitchFamily="18" charset="0"/>
              </a:rPr>
              <a:t/>
            </a:r>
            <a:br>
              <a:rPr lang="lt-LT" dirty="0">
                <a:latin typeface="Google Sans"/>
                <a:ea typeface="Times New Roman" panose="02020603050405020304" pitchFamily="18" charset="0"/>
              </a:rPr>
            </a:br>
            <a:r>
              <a:rPr lang="lt-LT" dirty="0" err="1">
                <a:latin typeface="Google Sans"/>
                <a:ea typeface="Times New Roman" panose="02020603050405020304" pitchFamily="18" charset="0"/>
              </a:rPr>
              <a:t>zawsze</a:t>
            </a:r>
            <a:r>
              <a:rPr lang="lt-LT" dirty="0">
                <a:latin typeface="Google Sans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Google Sans"/>
                <a:ea typeface="Times New Roman" panose="02020603050405020304" pitchFamily="18" charset="0"/>
              </a:rPr>
              <a:t>ktoś</a:t>
            </a:r>
            <a:r>
              <a:rPr lang="lt-LT" dirty="0">
                <a:latin typeface="Google Sans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Google Sans"/>
                <a:ea typeface="Times New Roman" panose="02020603050405020304" pitchFamily="18" charset="0"/>
              </a:rPr>
              <a:t>przytuli</a:t>
            </a:r>
            <a:r>
              <a:rPr lang="lt-LT" dirty="0">
                <a:latin typeface="Google Sans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Google Sans"/>
                <a:ea typeface="Times New Roman" panose="02020603050405020304" pitchFamily="18" charset="0"/>
              </a:rPr>
              <a:t>mnie</a:t>
            </a:r>
            <a:r>
              <a:rPr lang="lt-LT" dirty="0">
                <a:latin typeface="Google Sans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9" name="Stačiakampis 8"/>
          <p:cNvSpPr/>
          <p:nvPr/>
        </p:nvSpPr>
        <p:spPr>
          <a:xfrm>
            <a:off x="9112159" y="240030"/>
            <a:ext cx="2969351" cy="2580194"/>
          </a:xfrm>
          <a:prstGeom prst="rect">
            <a:avLst/>
          </a:prstGeom>
          <a:solidFill>
            <a:srgbClr val="FFCCFF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dirty="0" smtClean="0">
                <a:latin typeface="Kristen ITC" panose="03050502040202030202" pitchFamily="66" charset="0"/>
                <a:ea typeface="Times New Roman" panose="02020603050405020304" pitchFamily="18" charset="0"/>
              </a:rPr>
              <a:t>Babcia </a:t>
            </a:r>
            <a:r>
              <a:rPr lang="pl-PL" sz="2000" b="1" dirty="0" smtClean="0">
                <a:latin typeface="Kristen ITC" panose="03050502040202030202" pitchFamily="66" charset="0"/>
                <a:ea typeface="Times New Roman" panose="02020603050405020304" pitchFamily="18" charset="0"/>
              </a:rPr>
              <a:t>JADZIA</a:t>
            </a:r>
            <a:r>
              <a:rPr lang="pl-PL" dirty="0" smtClean="0">
                <a:latin typeface="Kristen ITC" panose="03050502040202030202" pitchFamily="66" charset="0"/>
                <a:ea typeface="Times New Roman" panose="02020603050405020304" pitchFamily="18" charset="0"/>
              </a:rPr>
              <a:t> </a:t>
            </a:r>
            <a:r>
              <a:rPr lang="pl-PL" dirty="0" smtClean="0">
                <a:latin typeface="Google Sans"/>
                <a:ea typeface="Times New Roman" panose="02020603050405020304" pitchFamily="18" charset="0"/>
              </a:rPr>
              <a:t>– mamy mama</a:t>
            </a:r>
            <a:r>
              <a:rPr lang="lt-LT" dirty="0" smtClean="0">
                <a:latin typeface="Google Sans"/>
                <a:ea typeface="Times New Roman" panose="02020603050405020304" pitchFamily="18" charset="0"/>
              </a:rPr>
              <a:t>.</a:t>
            </a:r>
            <a:endParaRPr lang="pl-PL" dirty="0" smtClean="0">
              <a:latin typeface="Google Sans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pl-PL" dirty="0" smtClean="0">
                <a:latin typeface="Google Sans"/>
                <a:ea typeface="Times New Roman" panose="02020603050405020304" pitchFamily="18" charset="0"/>
              </a:rPr>
              <a:t>To po prostu wielka dama.</a:t>
            </a:r>
          </a:p>
          <a:p>
            <a:pPr algn="ctr">
              <a:lnSpc>
                <a:spcPct val="150000"/>
              </a:lnSpc>
            </a:pPr>
            <a:r>
              <a:rPr lang="pl-PL" dirty="0" smtClean="0">
                <a:latin typeface="Google Sans"/>
                <a:ea typeface="Times New Roman" panose="02020603050405020304" pitchFamily="18" charset="0"/>
              </a:rPr>
              <a:t>Póki słonko latem gaśnie,</a:t>
            </a:r>
          </a:p>
          <a:p>
            <a:pPr algn="ctr">
              <a:lnSpc>
                <a:spcPct val="150000"/>
              </a:lnSpc>
            </a:pPr>
            <a:r>
              <a:rPr lang="pl-PL" dirty="0" smtClean="0">
                <a:latin typeface="Google Sans"/>
                <a:ea typeface="Times New Roman" panose="02020603050405020304" pitchFamily="18" charset="0"/>
              </a:rPr>
              <a:t>Czyta dla mnie piękne baśnie.</a:t>
            </a:r>
            <a:endParaRPr lang="lt-LT" dirty="0">
              <a:latin typeface="Google Sans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606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754" y="283568"/>
            <a:ext cx="2389608" cy="2866096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753" y="3369668"/>
            <a:ext cx="4775750" cy="3183833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30" y="125730"/>
            <a:ext cx="2062097" cy="2754630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57" y="3011924"/>
            <a:ext cx="1801276" cy="3699669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437" y="1349483"/>
            <a:ext cx="2413326" cy="5362110"/>
          </a:xfrm>
          <a:prstGeom prst="rect">
            <a:avLst/>
          </a:prstGeom>
        </p:spPr>
      </p:pic>
      <p:sp>
        <p:nvSpPr>
          <p:cNvPr id="9" name="Stačiakampis 8"/>
          <p:cNvSpPr/>
          <p:nvPr/>
        </p:nvSpPr>
        <p:spPr>
          <a:xfrm>
            <a:off x="2522437" y="283568"/>
            <a:ext cx="4377690" cy="872034"/>
          </a:xfrm>
          <a:prstGeom prst="rect">
            <a:avLst/>
          </a:prstGeom>
          <a:solidFill>
            <a:srgbClr val="FFCCFF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b="1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Anioły najczęściej przychodzą na ziemię, wcielając się w role córek.</a:t>
            </a:r>
            <a:endParaRPr lang="lt-LT" b="1" dirty="0">
              <a:latin typeface="Google Sans"/>
            </a:endParaRPr>
          </a:p>
        </p:txBody>
      </p:sp>
      <p:sp>
        <p:nvSpPr>
          <p:cNvPr id="10" name="Stačiakampis 9"/>
          <p:cNvSpPr/>
          <p:nvPr/>
        </p:nvSpPr>
        <p:spPr>
          <a:xfrm>
            <a:off x="5172901" y="4366260"/>
            <a:ext cx="1821714" cy="1938992"/>
          </a:xfrm>
          <a:prstGeom prst="rect">
            <a:avLst/>
          </a:prstGeom>
          <a:solidFill>
            <a:srgbClr val="FFCCFF"/>
          </a:solidFill>
        </p:spPr>
        <p:txBody>
          <a:bodyPr wrap="square">
            <a:spAutoFit/>
          </a:bodyPr>
          <a:lstStyle/>
          <a:p>
            <a:endParaRPr lang="pl-PL" sz="2400" dirty="0" smtClean="0">
              <a:latin typeface="Kristen ITC" panose="03050502040202030202" pitchFamily="66" charset="0"/>
            </a:endParaRPr>
          </a:p>
          <a:p>
            <a:r>
              <a:rPr lang="pl-PL" sz="2400" dirty="0" smtClean="0">
                <a:latin typeface="Kristen ITC" panose="03050502040202030202" pitchFamily="66" charset="0"/>
              </a:rPr>
              <a:t>Siostra</a:t>
            </a:r>
            <a:r>
              <a:rPr lang="pl-PL" sz="2400" b="1" dirty="0" smtClean="0">
                <a:latin typeface="Kristen ITC" panose="03050502040202030202" pitchFamily="66" charset="0"/>
              </a:rPr>
              <a:t> </a:t>
            </a:r>
            <a:endParaRPr lang="pl-PL" sz="2400" b="1" dirty="0">
              <a:latin typeface="Kristen ITC" panose="03050502040202030202" pitchFamily="66" charset="0"/>
            </a:endParaRPr>
          </a:p>
          <a:p>
            <a:pPr algn="ctr"/>
            <a:r>
              <a:rPr lang="pl-PL" sz="2400" b="1" dirty="0">
                <a:latin typeface="Kristen ITC" panose="03050502040202030202" pitchFamily="66" charset="0"/>
              </a:rPr>
              <a:t> </a:t>
            </a:r>
            <a:r>
              <a:rPr lang="pl-PL" sz="2400" b="1" dirty="0" smtClean="0">
                <a:latin typeface="Kristen ITC" panose="03050502040202030202" pitchFamily="66" charset="0"/>
              </a:rPr>
              <a:t>   MIŁANA</a:t>
            </a:r>
          </a:p>
          <a:p>
            <a:pPr algn="ctr"/>
            <a:endParaRPr lang="pl-PL" sz="2400" b="1" dirty="0">
              <a:latin typeface="Kristen ITC" panose="03050502040202030202" pitchFamily="66" charset="0"/>
            </a:endParaRPr>
          </a:p>
        </p:txBody>
      </p:sp>
      <p:pic>
        <p:nvPicPr>
          <p:cNvPr id="1026" name="Picture 2" descr="Serduszka z Prokocimi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901" y="1988820"/>
            <a:ext cx="1821714" cy="1821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olorowe kwiatki na tort - Cakedecor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501" y="662940"/>
            <a:ext cx="21145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296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Kocham moją rodzinę za… – dekoracja XXL – EduPassi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630" y="470534"/>
            <a:ext cx="8792528" cy="586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616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3675894" y="603840"/>
            <a:ext cx="8317230" cy="369332"/>
          </a:xfrm>
          <a:prstGeom prst="rect">
            <a:avLst/>
          </a:prstGeom>
          <a:solidFill>
            <a:srgbClr val="CC9900"/>
          </a:solidFill>
        </p:spPr>
        <p:txBody>
          <a:bodyPr wrap="square">
            <a:spAutoFit/>
          </a:bodyPr>
          <a:lstStyle/>
          <a:p>
            <a:r>
              <a:rPr lang="pl-PL" i="1" dirty="0" smtClean="0">
                <a:latin typeface="Kristen ITC" panose="03050502040202030202" pitchFamily="66" charset="0"/>
              </a:rPr>
              <a:t>Najbardziej popularną datą obchodzenia imienin </a:t>
            </a:r>
            <a:r>
              <a:rPr lang="pl-PL" b="1" i="1" dirty="0" smtClean="0">
                <a:latin typeface="Kristen ITC" panose="03050502040202030202" pitchFamily="66" charset="0"/>
              </a:rPr>
              <a:t>Rafała</a:t>
            </a:r>
            <a:r>
              <a:rPr lang="pl-PL" i="1" dirty="0" smtClean="0">
                <a:latin typeface="Kristen ITC" panose="03050502040202030202" pitchFamily="66" charset="0"/>
              </a:rPr>
              <a:t> jest </a:t>
            </a:r>
            <a:r>
              <a:rPr lang="pl-PL" b="1" i="1" dirty="0" smtClean="0">
                <a:latin typeface="Kristen ITC" panose="03050502040202030202" pitchFamily="66" charset="0"/>
              </a:rPr>
              <a:t>29 września</a:t>
            </a:r>
            <a:r>
              <a:rPr lang="pl-PL" i="1" dirty="0" smtClean="0">
                <a:latin typeface="Kristen ITC" panose="03050502040202030202" pitchFamily="66" charset="0"/>
              </a:rPr>
              <a:t>.</a:t>
            </a:r>
            <a:endParaRPr lang="pl-PL" i="1" dirty="0">
              <a:latin typeface="Kristen ITC" panose="03050502040202030202" pitchFamily="66" charset="0"/>
            </a:endParaRPr>
          </a:p>
        </p:txBody>
      </p:sp>
      <p:sp>
        <p:nvSpPr>
          <p:cNvPr id="3" name="Stačiakampis 2"/>
          <p:cNvSpPr/>
          <p:nvPr/>
        </p:nvSpPr>
        <p:spPr>
          <a:xfrm>
            <a:off x="1302505" y="4406800"/>
            <a:ext cx="572975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latin typeface="Google Sans"/>
              </a:rPr>
              <a:t>Nazwisko </a:t>
            </a:r>
            <a:r>
              <a:rPr lang="pl-PL" sz="2400" b="1" dirty="0" err="1">
                <a:latin typeface="Kristen ITC" panose="03050502040202030202" pitchFamily="66" charset="0"/>
              </a:rPr>
              <a:t>Surwiło</a:t>
            </a:r>
            <a:r>
              <a:rPr lang="pl-PL" sz="2000" dirty="0" smtClean="0">
                <a:latin typeface="Google Sans"/>
              </a:rPr>
              <a:t> (oraz jego wariant </a:t>
            </a:r>
            <a:r>
              <a:rPr lang="pl-PL" sz="2000" b="1" dirty="0" err="1">
                <a:latin typeface="Google Sans"/>
              </a:rPr>
              <a:t>Surwiłło</a:t>
            </a:r>
            <a:r>
              <a:rPr lang="pl-PL" sz="2000" dirty="0" smtClean="0">
                <a:latin typeface="Google Sans"/>
              </a:rPr>
              <a:t>) ma korzenie bałtyckie i pochodzi z terenów dawnego Wielkiego Księstwa Litewskiego.</a:t>
            </a:r>
            <a:endParaRPr lang="pl-PL" sz="2000" b="0" u="none" strike="noStrike" dirty="0" smtClean="0">
              <a:effectLst/>
              <a:latin typeface="Google Sans"/>
            </a:endParaRPr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3811" y="1737806"/>
            <a:ext cx="3381945" cy="4880164"/>
          </a:xfrm>
          <a:prstGeom prst="rect">
            <a:avLst/>
          </a:prstGeom>
        </p:spPr>
      </p:pic>
      <p:sp>
        <p:nvSpPr>
          <p:cNvPr id="4" name="Stačiakampis 3"/>
          <p:cNvSpPr/>
          <p:nvPr/>
        </p:nvSpPr>
        <p:spPr>
          <a:xfrm>
            <a:off x="627894" y="1314896"/>
            <a:ext cx="6096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lt-LT" sz="2000" b="1" dirty="0" err="1" smtClean="0">
                <a:latin typeface="Kristen ITC" panose="03050502040202030202" pitchFamily="66" charset="0"/>
              </a:rPr>
              <a:t>Rafa</a:t>
            </a:r>
            <a:r>
              <a:rPr lang="pl-PL" sz="2000" b="1" dirty="0" smtClean="0">
                <a:latin typeface="Kristen ITC" panose="03050502040202030202" pitchFamily="66" charset="0"/>
              </a:rPr>
              <a:t>ł SURWIŁO</a:t>
            </a:r>
            <a:endParaRPr lang="lt-LT" sz="2000" b="1" dirty="0" smtClean="0">
              <a:latin typeface="Kristen ITC" panose="03050502040202030202" pitchFamily="66" charset="0"/>
            </a:endParaRPr>
          </a:p>
          <a:p>
            <a:endParaRPr lang="lt-LT" sz="2000" b="1" dirty="0">
              <a:solidFill>
                <a:srgbClr val="996633"/>
              </a:solidFill>
              <a:latin typeface="Kristen ITC" panose="03050502040202030202" pitchFamily="66" charset="0"/>
            </a:endParaRPr>
          </a:p>
          <a:p>
            <a:r>
              <a:rPr lang="pl-PL" sz="2400" b="1" dirty="0" smtClean="0">
                <a:solidFill>
                  <a:srgbClr val="996633"/>
                </a:solidFill>
                <a:latin typeface="Kristen ITC" panose="03050502040202030202" pitchFamily="66" charset="0"/>
              </a:rPr>
              <a:t>Rafał</a:t>
            </a:r>
            <a:r>
              <a:rPr lang="pl-PL" sz="2000" b="1" dirty="0" smtClean="0">
                <a:solidFill>
                  <a:srgbClr val="996633"/>
                </a:solidFill>
                <a:latin typeface="Kristen ITC" panose="03050502040202030202" pitchFamily="66" charset="0"/>
              </a:rPr>
              <a:t> </a:t>
            </a:r>
            <a:r>
              <a:rPr lang="pl-PL" dirty="0">
                <a:latin typeface="Google Sans"/>
              </a:rPr>
              <a:t>jest to imię </a:t>
            </a:r>
            <a:r>
              <a:rPr lang="pl-PL" dirty="0" smtClean="0">
                <a:latin typeface="Google Sans"/>
              </a:rPr>
              <a:t>pochodzenia</a:t>
            </a:r>
          </a:p>
          <a:p>
            <a:r>
              <a:rPr lang="pl-PL" dirty="0" smtClean="0">
                <a:latin typeface="Google Sans"/>
              </a:rPr>
              <a:t> </a:t>
            </a:r>
            <a:r>
              <a:rPr lang="pl-PL" dirty="0">
                <a:latin typeface="Google Sans"/>
              </a:rPr>
              <a:t>hebrajskiego, a tłumaczy się je </a:t>
            </a:r>
            <a:endParaRPr lang="pl-PL" dirty="0" smtClean="0">
              <a:latin typeface="Google Sans"/>
            </a:endParaRPr>
          </a:p>
          <a:p>
            <a:r>
              <a:rPr lang="pl-PL" dirty="0" smtClean="0">
                <a:latin typeface="Google Sans"/>
              </a:rPr>
              <a:t>– </a:t>
            </a:r>
            <a:r>
              <a:rPr lang="pl-PL" b="1" dirty="0">
                <a:latin typeface="Google Sans"/>
              </a:rPr>
              <a:t>Bóg uzdrawia</a:t>
            </a:r>
            <a:r>
              <a:rPr lang="pl-PL" dirty="0">
                <a:latin typeface="Google Sans"/>
              </a:rPr>
              <a:t>.</a:t>
            </a:r>
            <a:endParaRPr lang="lt-LT" dirty="0">
              <a:latin typeface="Google Sans"/>
            </a:endParaRPr>
          </a:p>
        </p:txBody>
      </p:sp>
    </p:spTree>
    <p:extLst>
      <p:ext uri="{BB962C8B-B14F-4D97-AF65-F5344CB8AC3E}">
        <p14:creationId xmlns:p14="http://schemas.microsoft.com/office/powerpoint/2010/main" val="15907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67" y="1469029"/>
            <a:ext cx="3096270" cy="3869412"/>
          </a:xfrm>
          <a:prstGeom prst="rect">
            <a:avLst/>
          </a:prstGeom>
        </p:spPr>
      </p:pic>
      <p:pic>
        <p:nvPicPr>
          <p:cNvPr id="2050" name="Picture 2" descr="Kocham moją rodzinę. wektor stockowy od ©nicousnake 5709435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3814" y="47600"/>
            <a:ext cx="4217670" cy="3116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tačiakampis 4"/>
          <p:cNvSpPr/>
          <p:nvPr/>
        </p:nvSpPr>
        <p:spPr>
          <a:xfrm>
            <a:off x="8917298" y="3409409"/>
            <a:ext cx="2561582" cy="3265711"/>
          </a:xfrm>
          <a:prstGeom prst="rect">
            <a:avLst/>
          </a:prstGeom>
          <a:solidFill>
            <a:srgbClr val="CC9900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 sz="2400" dirty="0" smtClean="0">
              <a:solidFill>
                <a:schemeClr val="tx1"/>
              </a:solidFill>
              <a:latin typeface="Kristen ITC" panose="03050502040202030202" pitchFamily="66" charset="0"/>
            </a:endParaRPr>
          </a:p>
          <a:p>
            <a:r>
              <a:rPr lang="pl-PL" sz="2400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Mama</a:t>
            </a:r>
            <a:r>
              <a:rPr lang="pl-PL" sz="24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 </a:t>
            </a:r>
          </a:p>
          <a:p>
            <a:pPr algn="ctr"/>
            <a:r>
              <a:rPr lang="pl-PL" sz="2400" b="1" dirty="0">
                <a:solidFill>
                  <a:schemeClr val="tx1"/>
                </a:solidFill>
                <a:latin typeface="Kristen ITC" panose="03050502040202030202" pitchFamily="66" charset="0"/>
              </a:rPr>
              <a:t> </a:t>
            </a:r>
            <a:r>
              <a:rPr lang="pl-PL" sz="24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RENATA</a:t>
            </a:r>
          </a:p>
          <a:p>
            <a:pPr algn="ctr"/>
            <a:endParaRPr lang="pl-PL" sz="1400" b="1" dirty="0">
              <a:solidFill>
                <a:schemeClr val="tx1"/>
              </a:solidFill>
              <a:latin typeface="Kristen ITC" panose="03050502040202030202" pitchFamily="66" charset="0"/>
            </a:endParaRPr>
          </a:p>
          <a:p>
            <a:r>
              <a:rPr lang="pl-PL" sz="2400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Tata</a:t>
            </a:r>
          </a:p>
          <a:p>
            <a:r>
              <a:rPr lang="pl-PL" sz="2400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   </a:t>
            </a:r>
            <a:r>
              <a:rPr lang="pl-PL" sz="24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JAROSŁAW</a:t>
            </a:r>
            <a:endParaRPr lang="lt-LT" sz="2400" b="1" dirty="0" smtClean="0">
              <a:solidFill>
                <a:schemeClr val="tx1"/>
              </a:solidFill>
              <a:latin typeface="Kristen ITC" panose="03050502040202030202" pitchFamily="66" charset="0"/>
            </a:endParaRPr>
          </a:p>
          <a:p>
            <a:endParaRPr lang="lt-LT" sz="2400" b="1" dirty="0">
              <a:solidFill>
                <a:schemeClr val="tx1"/>
              </a:solidFill>
              <a:latin typeface="Kristen ITC" panose="03050502040202030202" pitchFamily="66" charset="0"/>
            </a:endParaRPr>
          </a:p>
          <a:p>
            <a:r>
              <a:rPr lang="pl-PL" sz="24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Brat</a:t>
            </a:r>
            <a:endParaRPr lang="lt-LT" sz="2400" b="1" dirty="0" smtClean="0">
              <a:solidFill>
                <a:schemeClr val="tx1"/>
              </a:solidFill>
              <a:latin typeface="Kristen ITC" panose="03050502040202030202" pitchFamily="66" charset="0"/>
            </a:endParaRPr>
          </a:p>
          <a:p>
            <a:r>
              <a:rPr lang="lt-LT" sz="2400" b="1" dirty="0">
                <a:solidFill>
                  <a:schemeClr val="tx1"/>
                </a:solidFill>
                <a:latin typeface="Kristen ITC" panose="03050502040202030202" pitchFamily="66" charset="0"/>
              </a:rPr>
              <a:t> </a:t>
            </a:r>
            <a:r>
              <a:rPr lang="lt-LT" sz="24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     </a:t>
            </a:r>
            <a:r>
              <a:rPr lang="pl-PL" sz="24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GABRIEL</a:t>
            </a:r>
            <a:endParaRPr lang="lt-LT" sz="2400" b="1" dirty="0" smtClean="0">
              <a:solidFill>
                <a:schemeClr val="tx1"/>
              </a:solidFill>
              <a:latin typeface="Kristen ITC" panose="03050502040202030202" pitchFamily="66" charset="0"/>
            </a:endParaRPr>
          </a:p>
          <a:p>
            <a:endParaRPr lang="lt-LT" sz="2400" b="1" dirty="0">
              <a:solidFill>
                <a:schemeClr val="tx1"/>
              </a:solidFill>
              <a:latin typeface="Kristen ITC" panose="03050502040202030202" pitchFamily="66" charset="0"/>
            </a:endParaRP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735" y="4045491"/>
            <a:ext cx="1989029" cy="2526759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410" y="4045491"/>
            <a:ext cx="2157537" cy="2526759"/>
          </a:xfrm>
          <a:prstGeom prst="rect">
            <a:avLst/>
          </a:prstGeom>
        </p:spPr>
      </p:pic>
      <p:sp>
        <p:nvSpPr>
          <p:cNvPr id="8" name="Stačiakampis 7"/>
          <p:cNvSpPr/>
          <p:nvPr/>
        </p:nvSpPr>
        <p:spPr>
          <a:xfrm>
            <a:off x="3740969" y="2114984"/>
            <a:ext cx="4340041" cy="1695849"/>
          </a:xfrm>
          <a:prstGeom prst="rect">
            <a:avLst/>
          </a:prstGeom>
          <a:solidFill>
            <a:srgbClr val="CC9900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2000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Z mamą </a:t>
            </a:r>
            <a:r>
              <a:rPr lang="lt-LT" sz="2000" dirty="0" err="1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będę</a:t>
            </a:r>
            <a:r>
              <a:rPr lang="lt-LT" sz="2000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dirty="0" err="1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liczyć</a:t>
            </a:r>
            <a:r>
              <a:rPr lang="lt-LT" sz="2000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dirty="0" err="1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gwiazdy</a:t>
            </a:r>
            <a:endParaRPr lang="lt-LT" sz="2000" dirty="0" smtClean="0">
              <a:latin typeface="Google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2000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lt-LT" sz="2000" dirty="0" err="1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rysować</a:t>
            </a:r>
            <a:r>
              <a:rPr lang="lt-LT" sz="2000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dirty="0" err="1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złote</a:t>
            </a:r>
            <a:r>
              <a:rPr lang="lt-LT" sz="2000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dirty="0" err="1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słońce</a:t>
            </a:r>
            <a:r>
              <a:rPr lang="lt-LT" sz="2000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2000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z </a:t>
            </a:r>
            <a:r>
              <a:rPr lang="lt-LT" sz="2000" dirty="0" err="1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tatą</a:t>
            </a:r>
            <a:r>
              <a:rPr lang="lt-LT" sz="2000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dirty="0" err="1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zrobię</a:t>
            </a:r>
            <a:r>
              <a:rPr lang="lt-LT" sz="2000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dirty="0" err="1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prawo</a:t>
            </a:r>
            <a:r>
              <a:rPr lang="lt-LT" sz="2000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dirty="0" err="1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jazdy</a:t>
            </a:r>
            <a:endParaRPr lang="lt-LT" sz="2000" dirty="0" smtClean="0">
              <a:latin typeface="Google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t-LT" sz="2000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na </a:t>
            </a:r>
            <a:r>
              <a:rPr lang="lt-LT" sz="2000" dirty="0" err="1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talerze</a:t>
            </a:r>
            <a:r>
              <a:rPr lang="lt-LT" sz="2000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dirty="0" err="1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latające</a:t>
            </a:r>
            <a:r>
              <a:rPr lang="pl-PL" sz="2000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lt-LT" sz="2000" dirty="0">
              <a:latin typeface="Google Sans"/>
            </a:endParaRPr>
          </a:p>
        </p:txBody>
      </p:sp>
      <p:sp>
        <p:nvSpPr>
          <p:cNvPr id="9" name="Stačiakampis 8"/>
          <p:cNvSpPr/>
          <p:nvPr/>
        </p:nvSpPr>
        <p:spPr>
          <a:xfrm>
            <a:off x="1910402" y="131369"/>
            <a:ext cx="4048505" cy="1717393"/>
          </a:xfrm>
          <a:prstGeom prst="rect">
            <a:avLst/>
          </a:prstGeom>
          <a:solidFill>
            <a:srgbClr val="CC9900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20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Gdy</a:t>
            </a:r>
            <a:r>
              <a:rPr lang="lt-LT" sz="20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lt-LT" sz="20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Księżyc</a:t>
            </a:r>
            <a:r>
              <a:rPr lang="lt-LT" sz="20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się</a:t>
            </a:r>
            <a:r>
              <a:rPr lang="lt-LT" sz="20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wybiorę</a:t>
            </a:r>
            <a:r>
              <a:rPr lang="lt-LT" sz="20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20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to </a:t>
            </a:r>
            <a:r>
              <a:rPr lang="lt-LT" sz="20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spakuję</a:t>
            </a:r>
            <a:r>
              <a:rPr lang="lt-LT" sz="20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do</a:t>
            </a:r>
            <a:r>
              <a:rPr lang="lt-LT" sz="20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walizki</a:t>
            </a:r>
            <a:endParaRPr lang="lt-LT" sz="2000" dirty="0">
              <a:latin typeface="Google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20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moją </a:t>
            </a:r>
            <a:r>
              <a:rPr lang="lt-LT" sz="20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mamę</a:t>
            </a:r>
            <a:r>
              <a:rPr lang="lt-LT" sz="20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oraz</a:t>
            </a:r>
            <a:r>
              <a:rPr lang="lt-LT" sz="20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tatę</a:t>
            </a:r>
            <a:r>
              <a:rPr lang="lt-LT" sz="20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20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bo</a:t>
            </a:r>
            <a:r>
              <a:rPr lang="lt-LT" sz="20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nie</a:t>
            </a:r>
            <a:r>
              <a:rPr lang="lt-LT" sz="20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mogę</a:t>
            </a:r>
            <a:r>
              <a:rPr lang="lt-LT" sz="20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zabrać</a:t>
            </a:r>
            <a:r>
              <a:rPr lang="lt-LT" sz="20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wszystkich</a:t>
            </a:r>
            <a:r>
              <a:rPr lang="lt-LT" sz="2000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lt-LT" sz="2000" dirty="0">
              <a:latin typeface="Google Sans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Wieść się niesie UFO w lesie - Szczecin, Czas Dzieci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484" y="391939"/>
            <a:ext cx="1195047" cy="75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zablon dla dzieci, Ufo, rozm. 15 x 15 c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779" y="313823"/>
            <a:ext cx="1534939" cy="1534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zablon dla dzieci, Ufo, rozm. 25x25cm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63" y="5338441"/>
            <a:ext cx="1793624" cy="1371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1006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307975" y="1406153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400" b="1" dirty="0" smtClean="0">
                <a:latin typeface="Kristen ITC" panose="03050502040202030202" pitchFamily="66" charset="0"/>
              </a:rPr>
              <a:t>Albert DENKOWSKI</a:t>
            </a:r>
          </a:p>
          <a:p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latin typeface="Kristen ITC" panose="03050502040202030202" pitchFamily="66" charset="0"/>
            </a:endParaRPr>
          </a:p>
          <a:p>
            <a:r>
              <a:rPr lang="pl-PL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Kristen ITC" panose="03050502040202030202" pitchFamily="66" charset="0"/>
              </a:rPr>
              <a:t>Albert - </a:t>
            </a:r>
            <a:r>
              <a:rPr lang="pl-PL" dirty="0" smtClean="0"/>
              <a:t>to imię męskie pochodzenia germańskiego. Oznacza ono człowieka </a:t>
            </a:r>
            <a:r>
              <a:rPr lang="pl-PL" b="1" dirty="0" smtClean="0"/>
              <a:t>szlachetnego, prawego </a:t>
            </a:r>
            <a:r>
              <a:rPr lang="pl-PL" dirty="0" smtClean="0"/>
              <a:t>albo pochodzącego </a:t>
            </a:r>
            <a:r>
              <a:rPr lang="pl-PL" b="1" dirty="0" smtClean="0"/>
              <a:t>z zacnego rodu</a:t>
            </a:r>
            <a:r>
              <a:rPr lang="pl-PL" dirty="0" smtClean="0"/>
              <a:t>.</a:t>
            </a:r>
            <a:endParaRPr lang="lt-LT" dirty="0" smtClean="0"/>
          </a:p>
          <a:p>
            <a:endParaRPr lang="lt-LT" dirty="0"/>
          </a:p>
        </p:txBody>
      </p:sp>
      <p:sp>
        <p:nvSpPr>
          <p:cNvPr id="3" name="Stačiakampis 2"/>
          <p:cNvSpPr/>
          <p:nvPr/>
        </p:nvSpPr>
        <p:spPr>
          <a:xfrm>
            <a:off x="1687344" y="3929284"/>
            <a:ext cx="5578083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0" u="none" strike="noStrike" dirty="0" smtClean="0">
                <a:effectLst/>
                <a:latin typeface="Google Sans"/>
              </a:rPr>
              <a:t>Nazwisko</a:t>
            </a:r>
            <a:r>
              <a:rPr lang="pl-PL" sz="2400" b="0" u="none" strike="noStrike" dirty="0" smtClean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Google Sans"/>
              </a:rPr>
              <a:t> </a:t>
            </a:r>
            <a:r>
              <a:rPr lang="pl-PL" sz="2400" b="1" u="none" strike="noStrike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Kristen ITC" panose="03050502040202030202" pitchFamily="66" charset="0"/>
              </a:rPr>
              <a:t>Denkowski</a:t>
            </a:r>
            <a:r>
              <a:rPr lang="pl-PL" sz="2400" b="1" u="none" strike="noStrike" dirty="0" smtClean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Kristen ITC" panose="03050502040202030202" pitchFamily="66" charset="0"/>
              </a:rPr>
              <a:t> </a:t>
            </a:r>
            <a:r>
              <a:rPr lang="pl-PL" sz="2000" b="0" u="none" strike="noStrike" dirty="0" smtClean="0">
                <a:effectLst/>
                <a:latin typeface="Google Sans"/>
              </a:rPr>
              <a:t>ma pochodzenie </a:t>
            </a:r>
            <a:r>
              <a:rPr lang="pl-PL" sz="2000" b="1" u="none" strike="noStrike" dirty="0" smtClean="0">
                <a:effectLst/>
                <a:latin typeface="Google Sans"/>
              </a:rPr>
              <a:t>patronimiczne</a:t>
            </a:r>
            <a:r>
              <a:rPr lang="pl-PL" sz="2000" b="0" u="none" strike="noStrike" dirty="0" smtClean="0">
                <a:effectLst/>
                <a:latin typeface="Google Sans"/>
              </a:rPr>
              <a:t>, co oznacza, że zostało </a:t>
            </a:r>
          </a:p>
          <a:p>
            <a:r>
              <a:rPr lang="pl-PL" sz="2000" b="0" u="none" strike="noStrike" dirty="0" smtClean="0">
                <a:effectLst/>
                <a:latin typeface="Google Sans"/>
              </a:rPr>
              <a:t>utworzone od imienia przodka.</a:t>
            </a:r>
          </a:p>
          <a:p>
            <a:r>
              <a:rPr lang="pl-PL" sz="2000" b="0" u="none" strike="noStrike" dirty="0" smtClean="0">
                <a:effectLst/>
                <a:latin typeface="Google Sans"/>
              </a:rPr>
              <a:t>Wywodzi się bezpośrednio od zdrobniałej formy imienia </a:t>
            </a:r>
            <a:r>
              <a:rPr lang="pl-PL" sz="2000" b="1" u="none" strike="noStrike" dirty="0" smtClean="0">
                <a:effectLst/>
                <a:latin typeface="Google Sans"/>
              </a:rPr>
              <a:t>Dionizy</a:t>
            </a:r>
            <a:r>
              <a:rPr lang="pl-PL" sz="2000" b="0" u="none" strike="noStrike" dirty="0" smtClean="0">
                <a:effectLst/>
                <a:latin typeface="Google Sans"/>
              </a:rPr>
              <a:t> (dawniej notowanej w formach takich jak </a:t>
            </a:r>
            <a:r>
              <a:rPr lang="pl-PL" sz="2000" b="0" i="1" u="none" strike="noStrike" dirty="0" smtClean="0">
                <a:effectLst/>
                <a:latin typeface="Google Sans"/>
              </a:rPr>
              <a:t>Denko</a:t>
            </a:r>
            <a:r>
              <a:rPr lang="pl-PL" sz="2000" b="0" u="none" strike="noStrike" dirty="0" smtClean="0">
                <a:effectLst/>
                <a:latin typeface="Google Sans"/>
              </a:rPr>
              <a:t>, </a:t>
            </a:r>
            <a:r>
              <a:rPr lang="pl-PL" sz="2000" b="0" i="1" u="none" strike="noStrike" dirty="0" err="1" smtClean="0">
                <a:effectLst/>
                <a:latin typeface="Google Sans"/>
              </a:rPr>
              <a:t>Deńko</a:t>
            </a:r>
            <a:r>
              <a:rPr lang="pl-PL" sz="2000" b="0" u="none" strike="noStrike" dirty="0" smtClean="0">
                <a:effectLst/>
                <a:latin typeface="Google Sans"/>
              </a:rPr>
              <a:t>).</a:t>
            </a:r>
            <a:endParaRPr lang="lt-LT" sz="2000" b="0" u="none" strike="noStrike" dirty="0" smtClean="0">
              <a:effectLst/>
              <a:latin typeface="Google Sans"/>
            </a:endParaRPr>
          </a:p>
        </p:txBody>
      </p:sp>
      <p:sp>
        <p:nvSpPr>
          <p:cNvPr id="4" name="AutoShape 2" descr="https://mail.google.com/mail/u/0?ui=2&amp;ik=aa6c5f5a4b&amp;attid=0.1&amp;permmsgid=msg-a:r-3867759309573194815&amp;th=19e6394cb7a82c90&amp;view=fimg&amp;fur=ip&amp;permmsgid=msg-a:r-3867759309573194815&amp;sz=s0-l75-ft&amp;attbid=ANGjdJ9mEjhSCIgStN6yV4f_5AnGQda2mu1BSQOKKwB74XqdL_k-4iz--U348ZlgiPg1_cwwVxapjQ27V7GHuByfkwemzemIs-iRU-xa_eNkBAm0AFiTYIJlngmm2tA&amp;disp=emb&amp;realattid=428787EC-164A-4DBB-BEF2-EA9C6490BCDD&amp;z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t-LT"/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879" y="1723295"/>
            <a:ext cx="3564103" cy="4311745"/>
          </a:xfrm>
          <a:prstGeom prst="rect">
            <a:avLst/>
          </a:prstGeom>
        </p:spPr>
      </p:pic>
      <p:sp>
        <p:nvSpPr>
          <p:cNvPr id="6" name="Stačiakampis 5"/>
          <p:cNvSpPr/>
          <p:nvPr/>
        </p:nvSpPr>
        <p:spPr>
          <a:xfrm>
            <a:off x="3902707" y="593017"/>
            <a:ext cx="8028305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pl-PL" sz="1700" i="1" dirty="0">
                <a:latin typeface="Kristen ITC" panose="03050502040202030202" pitchFamily="66" charset="0"/>
              </a:rPr>
              <a:t>Najbardziej popularną datą obchodzenia imienin </a:t>
            </a:r>
            <a:r>
              <a:rPr lang="pl-PL" sz="1700" b="1" i="1" dirty="0">
                <a:latin typeface="Kristen ITC" panose="03050502040202030202" pitchFamily="66" charset="0"/>
              </a:rPr>
              <a:t>Alberta </a:t>
            </a:r>
            <a:r>
              <a:rPr lang="pl-PL" sz="1700" i="1" dirty="0">
                <a:latin typeface="Kristen ITC" panose="03050502040202030202" pitchFamily="66" charset="0"/>
              </a:rPr>
              <a:t>jest </a:t>
            </a:r>
            <a:r>
              <a:rPr lang="pl-PL" sz="1700" b="1" i="1" dirty="0">
                <a:latin typeface="Kristen ITC" panose="03050502040202030202" pitchFamily="66" charset="0"/>
              </a:rPr>
              <a:t>15 listopada</a:t>
            </a:r>
            <a:r>
              <a:rPr lang="pl-PL" i="1" dirty="0">
                <a:latin typeface="Kristen ITC" panose="03050502040202030202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2446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20" y="2174035"/>
            <a:ext cx="2079653" cy="4514850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910" y="403860"/>
            <a:ext cx="6054090" cy="6054090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740" y="726711"/>
            <a:ext cx="3859530" cy="2894648"/>
          </a:xfrm>
          <a:prstGeom prst="rect">
            <a:avLst/>
          </a:prstGeom>
        </p:spPr>
      </p:pic>
      <p:sp>
        <p:nvSpPr>
          <p:cNvPr id="6" name="Stačiakampis 5"/>
          <p:cNvSpPr/>
          <p:nvPr/>
        </p:nvSpPr>
        <p:spPr>
          <a:xfrm>
            <a:off x="2393740" y="4233736"/>
            <a:ext cx="3859530" cy="187948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t-LT" sz="2000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Kiedyś</a:t>
            </a:r>
            <a:r>
              <a:rPr lang="lt-LT" sz="2000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mama mi </a:t>
            </a:r>
            <a:r>
              <a:rPr lang="lt-LT" sz="2000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mówiła</a:t>
            </a:r>
            <a:r>
              <a:rPr lang="lt-LT" sz="2000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t-LT" sz="2000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Że</a:t>
            </a:r>
            <a:r>
              <a:rPr lang="lt-LT" sz="2000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w </a:t>
            </a:r>
            <a:r>
              <a:rPr lang="lt-LT" sz="2000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rodzinie</a:t>
            </a:r>
            <a:r>
              <a:rPr lang="lt-LT" sz="2000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drzemie</a:t>
            </a:r>
            <a:r>
              <a:rPr lang="lt-LT" sz="2000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siła</a:t>
            </a:r>
            <a:r>
              <a:rPr lang="lt-LT" sz="2000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lt-LT" sz="2000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Mama, </a:t>
            </a:r>
            <a:r>
              <a:rPr lang="lt-LT" sz="2000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tata</a:t>
            </a:r>
            <a:r>
              <a:rPr lang="lt-LT" sz="2000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lt-LT" sz="2000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oraz</a:t>
            </a:r>
            <a:r>
              <a:rPr lang="lt-LT" sz="2000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brat</a:t>
            </a:r>
            <a:r>
              <a:rPr lang="lt-LT" sz="2000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pl-PL" sz="2000" b="1" dirty="0" smtClean="0">
              <a:latin typeface="Google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lt-LT" sz="2000" b="1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To </a:t>
            </a:r>
            <a:r>
              <a:rPr lang="lt-LT" sz="2000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rodzina</a:t>
            </a:r>
            <a:r>
              <a:rPr lang="lt-LT" sz="2000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, to </a:t>
            </a:r>
            <a:r>
              <a:rPr lang="lt-LT" sz="2000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mój</a:t>
            </a:r>
            <a:r>
              <a:rPr lang="lt-LT" sz="2000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świat</a:t>
            </a:r>
            <a:r>
              <a:rPr lang="lt-LT" sz="2000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lt-LT" sz="2000" b="1" dirty="0">
              <a:latin typeface="Google Sans"/>
            </a:endParaRPr>
          </a:p>
        </p:txBody>
      </p:sp>
      <p:sp>
        <p:nvSpPr>
          <p:cNvPr id="7" name="Stačiakampis 6"/>
          <p:cNvSpPr/>
          <p:nvPr/>
        </p:nvSpPr>
        <p:spPr>
          <a:xfrm>
            <a:off x="150820" y="403860"/>
            <a:ext cx="2079653" cy="163449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4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Brat</a:t>
            </a:r>
            <a:endParaRPr lang="lt-LT" sz="2400" b="1" dirty="0" smtClean="0">
              <a:solidFill>
                <a:schemeClr val="tx1"/>
              </a:solidFill>
              <a:latin typeface="Kristen ITC" panose="03050502040202030202" pitchFamily="66" charset="0"/>
            </a:endParaRPr>
          </a:p>
          <a:p>
            <a:r>
              <a:rPr lang="lt-LT" sz="2400" b="1" dirty="0">
                <a:solidFill>
                  <a:schemeClr val="tx1"/>
                </a:solidFill>
                <a:latin typeface="Kristen ITC" panose="03050502040202030202" pitchFamily="66" charset="0"/>
              </a:rPr>
              <a:t> </a:t>
            </a:r>
            <a:r>
              <a:rPr lang="lt-LT" sz="24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  </a:t>
            </a:r>
            <a:r>
              <a:rPr lang="pl-PL" sz="24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ARNOLD</a:t>
            </a:r>
            <a:endParaRPr lang="lt-LT" sz="2400" b="1" dirty="0" smtClean="0">
              <a:solidFill>
                <a:schemeClr val="tx1"/>
              </a:solidFill>
              <a:latin typeface="Kristen ITC" panose="03050502040202030202" pitchFamily="66" charset="0"/>
            </a:endParaRPr>
          </a:p>
        </p:txBody>
      </p:sp>
      <p:pic>
        <p:nvPicPr>
          <p:cNvPr id="5" name="ABBA - I have a Dream (Instrumental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96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625" y="445471"/>
            <a:ext cx="2321093" cy="3094790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8" y="2492114"/>
            <a:ext cx="4439634" cy="2072754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5074" y="445471"/>
            <a:ext cx="2862146" cy="6130431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9" y="4658457"/>
            <a:ext cx="4439634" cy="2027034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226" y="240125"/>
            <a:ext cx="3009181" cy="6445366"/>
          </a:xfrm>
          <a:prstGeom prst="rect">
            <a:avLst/>
          </a:prstGeom>
        </p:spPr>
      </p:pic>
      <p:sp>
        <p:nvSpPr>
          <p:cNvPr id="9" name="Stačiakampis 8"/>
          <p:cNvSpPr/>
          <p:nvPr/>
        </p:nvSpPr>
        <p:spPr>
          <a:xfrm>
            <a:off x="1141736" y="240125"/>
            <a:ext cx="2377877" cy="21584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400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Mama</a:t>
            </a:r>
            <a:r>
              <a:rPr lang="pl-PL" sz="24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 </a:t>
            </a:r>
          </a:p>
          <a:p>
            <a:pPr algn="ctr"/>
            <a:r>
              <a:rPr lang="pl-PL" sz="2400" b="1" dirty="0">
                <a:solidFill>
                  <a:schemeClr val="tx1"/>
                </a:solidFill>
                <a:latin typeface="Kristen ITC" panose="03050502040202030202" pitchFamily="66" charset="0"/>
              </a:rPr>
              <a:t> </a:t>
            </a:r>
            <a:r>
              <a:rPr lang="pl-PL" sz="24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ANETA</a:t>
            </a:r>
          </a:p>
          <a:p>
            <a:pPr algn="ctr"/>
            <a:endParaRPr lang="pl-PL" sz="1400" b="1" dirty="0">
              <a:solidFill>
                <a:schemeClr val="tx1"/>
              </a:solidFill>
              <a:latin typeface="Kristen ITC" panose="03050502040202030202" pitchFamily="66" charset="0"/>
            </a:endParaRPr>
          </a:p>
          <a:p>
            <a:r>
              <a:rPr lang="pl-PL" sz="2400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Tata</a:t>
            </a:r>
          </a:p>
          <a:p>
            <a:r>
              <a:rPr lang="pl-PL" sz="2400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     A</a:t>
            </a:r>
            <a:r>
              <a:rPr lang="pl-PL" sz="24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NDRZEJ</a:t>
            </a:r>
            <a:endParaRPr lang="lt-LT" sz="2400" b="1" dirty="0" smtClean="0">
              <a:solidFill>
                <a:schemeClr val="tx1"/>
              </a:solidFill>
              <a:latin typeface="Kristen ITC" panose="03050502040202030202" pitchFamily="66" charset="0"/>
            </a:endParaRPr>
          </a:p>
        </p:txBody>
      </p:sp>
      <p:sp>
        <p:nvSpPr>
          <p:cNvPr id="10" name="Stačiakampis 9"/>
          <p:cNvSpPr/>
          <p:nvPr/>
        </p:nvSpPr>
        <p:spPr>
          <a:xfrm>
            <a:off x="6750596" y="4253774"/>
            <a:ext cx="2302122" cy="19389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lt-LT" sz="2400" dirty="0" err="1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Ka</a:t>
            </a:r>
            <a:r>
              <a:rPr lang="pl-PL" sz="2400" dirty="0" err="1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żdy</a:t>
            </a:r>
            <a:r>
              <a:rPr lang="lt-LT" sz="2400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może</a:t>
            </a:r>
            <a:r>
              <a:rPr lang="lt-LT" sz="24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być</a:t>
            </a:r>
            <a:r>
              <a:rPr lang="lt-LT" sz="24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ojcem</a:t>
            </a:r>
            <a:r>
              <a:rPr lang="lt-LT" sz="24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pl-PL" sz="2400" dirty="0" smtClean="0">
              <a:latin typeface="Google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t-LT" sz="2400" dirty="0" err="1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ale</a:t>
            </a:r>
            <a:r>
              <a:rPr lang="lt-LT" sz="2400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trzeba</a:t>
            </a:r>
            <a:r>
              <a:rPr lang="lt-LT" sz="24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być</a:t>
            </a:r>
            <a:r>
              <a:rPr lang="lt-LT" sz="24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wyjątkowym</a:t>
            </a:r>
            <a:r>
              <a:rPr lang="lt-LT" sz="24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lt-LT" sz="24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żeby</a:t>
            </a:r>
            <a:r>
              <a:rPr lang="lt-LT" sz="24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być</a:t>
            </a:r>
            <a:r>
              <a:rPr lang="lt-LT" sz="24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tatą</a:t>
            </a:r>
            <a:r>
              <a:rPr lang="pl-PL" sz="2400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lt-LT" sz="2400" dirty="0">
              <a:latin typeface="Google Sans"/>
            </a:endParaRPr>
          </a:p>
        </p:txBody>
      </p:sp>
    </p:spTree>
    <p:extLst>
      <p:ext uri="{BB962C8B-B14F-4D97-AF65-F5344CB8AC3E}">
        <p14:creationId xmlns:p14="http://schemas.microsoft.com/office/powerpoint/2010/main" val="118407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356" y="3451860"/>
            <a:ext cx="5962891" cy="2783924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356" y="380798"/>
            <a:ext cx="5962891" cy="2783924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55" y="845866"/>
            <a:ext cx="2680607" cy="5749290"/>
          </a:xfrm>
          <a:prstGeom prst="rect">
            <a:avLst/>
          </a:prstGeom>
        </p:spPr>
      </p:pic>
      <p:sp>
        <p:nvSpPr>
          <p:cNvPr id="7" name="Stačiakampis 6"/>
          <p:cNvSpPr/>
          <p:nvPr/>
        </p:nvSpPr>
        <p:spPr>
          <a:xfrm>
            <a:off x="175655" y="137160"/>
            <a:ext cx="2680607" cy="19888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 sz="2400" dirty="0" smtClean="0">
              <a:solidFill>
                <a:schemeClr val="tx1"/>
              </a:solidFill>
              <a:latin typeface="Kristen ITC" panose="03050502040202030202" pitchFamily="66" charset="0"/>
            </a:endParaRPr>
          </a:p>
          <a:p>
            <a:r>
              <a:rPr lang="pl-PL" sz="2400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Babcia</a:t>
            </a:r>
            <a:endParaRPr lang="pl-PL" sz="2400" b="1" dirty="0" smtClean="0">
              <a:solidFill>
                <a:schemeClr val="tx1"/>
              </a:solidFill>
              <a:latin typeface="Kristen ITC" panose="03050502040202030202" pitchFamily="66" charset="0"/>
            </a:endParaRPr>
          </a:p>
          <a:p>
            <a:pPr algn="ctr"/>
            <a:r>
              <a:rPr lang="pl-PL" sz="2400" b="1" dirty="0">
                <a:solidFill>
                  <a:schemeClr val="tx1"/>
                </a:solidFill>
                <a:latin typeface="Kristen ITC" panose="03050502040202030202" pitchFamily="66" charset="0"/>
              </a:rPr>
              <a:t> </a:t>
            </a:r>
            <a:r>
              <a:rPr lang="lt-LT" sz="24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LIU</a:t>
            </a:r>
            <a:r>
              <a:rPr lang="pl-PL" sz="24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DA</a:t>
            </a:r>
          </a:p>
          <a:p>
            <a:pPr algn="ctr"/>
            <a:endParaRPr lang="pl-PL" sz="2400" b="1" dirty="0" smtClean="0">
              <a:solidFill>
                <a:schemeClr val="tx1"/>
              </a:solidFill>
              <a:latin typeface="Kristen ITC" panose="03050502040202030202" pitchFamily="66" charset="0"/>
            </a:endParaRPr>
          </a:p>
          <a:p>
            <a:r>
              <a:rPr lang="pl-PL" sz="2400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Dziadek</a:t>
            </a:r>
          </a:p>
          <a:p>
            <a:r>
              <a:rPr lang="pl-PL" sz="2400" b="1" dirty="0">
                <a:solidFill>
                  <a:schemeClr val="tx1"/>
                </a:solidFill>
                <a:latin typeface="Kristen ITC" panose="03050502040202030202" pitchFamily="66" charset="0"/>
              </a:rPr>
              <a:t> </a:t>
            </a:r>
            <a:r>
              <a:rPr lang="pl-PL" sz="24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   WALDEMAR</a:t>
            </a:r>
          </a:p>
          <a:p>
            <a:pPr algn="ctr"/>
            <a:endParaRPr lang="pl-PL" sz="1400" b="1" dirty="0">
              <a:solidFill>
                <a:schemeClr val="tx1"/>
              </a:solidFill>
              <a:latin typeface="Kristen ITC" panose="03050502040202030202" pitchFamily="66" charset="0"/>
            </a:endParaRPr>
          </a:p>
          <a:p>
            <a:endParaRPr lang="lt-LT" sz="2400" b="1" dirty="0">
              <a:solidFill>
                <a:schemeClr val="tx1"/>
              </a:solidFill>
              <a:latin typeface="Kristen ITC" panose="03050502040202030202" pitchFamily="66" charset="0"/>
            </a:endParaRPr>
          </a:p>
        </p:txBody>
      </p:sp>
      <p:pic>
        <p:nvPicPr>
          <p:cNvPr id="2052" name="Picture 4" descr="Akwarela, rysunek niebieski ornament z kwiatów i liści Gzhel abstrakcyjne  kwiaty | Wektor Premi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655" y="5666089"/>
            <a:ext cx="2680607" cy="1031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lakat - Rodzin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1579" y="2811779"/>
            <a:ext cx="2672714" cy="3783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aveikslėlis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6856" y="250718"/>
            <a:ext cx="2617484" cy="393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13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293370" y="548341"/>
            <a:ext cx="658908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3600" b="1" u="none" strike="noStrike" dirty="0" err="1" smtClean="0">
                <a:effectLst/>
                <a:latin typeface="Kristen ITC" panose="03050502040202030202" pitchFamily="66" charset="0"/>
              </a:rPr>
              <a:t>Elina</a:t>
            </a:r>
            <a:r>
              <a:rPr lang="lt-LT" sz="3600" b="1" u="none" strike="noStrike" dirty="0" smtClean="0">
                <a:effectLst/>
                <a:latin typeface="Kristen ITC" panose="03050502040202030202" pitchFamily="66" charset="0"/>
              </a:rPr>
              <a:t> DIUGEVIČIUTĖ</a:t>
            </a:r>
          </a:p>
          <a:p>
            <a:endParaRPr lang="lt-LT" dirty="0">
              <a:latin typeface="Google Sans"/>
            </a:endParaRPr>
          </a:p>
          <a:p>
            <a:r>
              <a:rPr lang="pl-PL" b="0" u="none" strike="noStrike" dirty="0" smtClean="0">
                <a:effectLst/>
                <a:latin typeface="Google Sans"/>
              </a:rPr>
              <a:t>Imię </a:t>
            </a:r>
            <a:r>
              <a:rPr lang="pl-PL" sz="2400" b="1" u="none" strike="noStrike" dirty="0" err="1" smtClean="0">
                <a:solidFill>
                  <a:srgbClr val="FF0000"/>
                </a:solidFill>
                <a:effectLst/>
                <a:latin typeface="Kristen ITC" panose="03050502040202030202" pitchFamily="66" charset="0"/>
              </a:rPr>
              <a:t>Elina</a:t>
            </a:r>
            <a:r>
              <a:rPr lang="pl-PL" b="0" u="none" strike="noStrike" dirty="0" smtClean="0">
                <a:effectLst/>
                <a:latin typeface="Google Sans"/>
              </a:rPr>
              <a:t> to imię żeńskie o wielokulturowych korzeniach. </a:t>
            </a:r>
          </a:p>
          <a:p>
            <a:r>
              <a:rPr lang="pl-PL" b="0" u="none" strike="noStrike" dirty="0" smtClean="0">
                <a:effectLst/>
                <a:latin typeface="Google Sans"/>
              </a:rPr>
              <a:t>Najczęściej uważa się, że imię to oznacza </a:t>
            </a:r>
            <a:r>
              <a:rPr lang="pl-PL" b="1" u="none" strike="noStrike" dirty="0" smtClean="0">
                <a:effectLst/>
                <a:latin typeface="Google Sans"/>
              </a:rPr>
              <a:t>„jasne światło”</a:t>
            </a:r>
            <a:r>
              <a:rPr lang="pl-PL" b="0" u="none" strike="noStrike" dirty="0" smtClean="0">
                <a:effectLst/>
                <a:latin typeface="Google Sans"/>
              </a:rPr>
              <a:t> </a:t>
            </a:r>
          </a:p>
          <a:p>
            <a:r>
              <a:rPr lang="pl-PL" b="0" u="none" strike="noStrike" dirty="0" smtClean="0">
                <a:effectLst/>
                <a:latin typeface="Google Sans"/>
              </a:rPr>
              <a:t>lub </a:t>
            </a:r>
            <a:r>
              <a:rPr lang="pl-PL" b="1" u="none" strike="noStrike" dirty="0" smtClean="0">
                <a:effectLst/>
                <a:latin typeface="Google Sans"/>
              </a:rPr>
              <a:t>„pochodnia”</a:t>
            </a:r>
            <a:r>
              <a:rPr lang="pl-PL" b="0" u="none" strike="noStrike" dirty="0" smtClean="0">
                <a:effectLst/>
                <a:latin typeface="Google Sans"/>
              </a:rPr>
              <a:t>.</a:t>
            </a:r>
            <a:endParaRPr lang="lt-LT" b="0" u="none" strike="noStrike" dirty="0" smtClean="0">
              <a:effectLst/>
              <a:latin typeface="Google Sans"/>
            </a:endParaRPr>
          </a:p>
        </p:txBody>
      </p:sp>
      <p:sp>
        <p:nvSpPr>
          <p:cNvPr id="3" name="Stačiakampis 2"/>
          <p:cNvSpPr/>
          <p:nvPr/>
        </p:nvSpPr>
        <p:spPr>
          <a:xfrm>
            <a:off x="293370" y="5534010"/>
            <a:ext cx="65890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b="1" dirty="0" smtClean="0">
                <a:solidFill>
                  <a:srgbClr val="FF0000"/>
                </a:solidFill>
                <a:latin typeface="Kristen ITC" panose="03050502040202030202" pitchFamily="66" charset="0"/>
              </a:rPr>
              <a:t>DIUGEVIČIUTĖ</a:t>
            </a:r>
            <a:r>
              <a:rPr lang="pl-PL" b="1" dirty="0" smtClean="0">
                <a:solidFill>
                  <a:srgbClr val="FF0000"/>
                </a:solidFill>
                <a:latin typeface="Kristen ITC" panose="03050502040202030202" pitchFamily="66" charset="0"/>
              </a:rPr>
              <a:t> </a:t>
            </a:r>
            <a:r>
              <a:rPr lang="pl-PL" b="1" dirty="0" smtClean="0">
                <a:latin typeface="Kristen ITC" panose="03050502040202030202" pitchFamily="66" charset="0"/>
              </a:rPr>
              <a:t>- </a:t>
            </a:r>
            <a:r>
              <a:rPr lang="pl-PL" dirty="0" smtClean="0">
                <a:latin typeface="Google Sans"/>
              </a:rPr>
              <a:t>jest to nazwisko pochodzenia litewskiego. </a:t>
            </a:r>
          </a:p>
          <a:p>
            <a:r>
              <a:rPr lang="pl-PL" dirty="0" smtClean="0">
                <a:latin typeface="Google Sans"/>
              </a:rPr>
              <a:t>Pochodzi </a:t>
            </a:r>
            <a:r>
              <a:rPr lang="pl-PL" dirty="0">
                <a:latin typeface="Google Sans"/>
              </a:rPr>
              <a:t>od męskiego nazwiska </a:t>
            </a:r>
            <a:r>
              <a:rPr lang="pl-PL" b="1" dirty="0" err="1">
                <a:latin typeface="Google Sans"/>
              </a:rPr>
              <a:t>Diugewicz</a:t>
            </a:r>
            <a:r>
              <a:rPr lang="pl-PL" dirty="0">
                <a:latin typeface="Google Sans"/>
              </a:rPr>
              <a:t> (polski zapis</a:t>
            </a:r>
            <a:r>
              <a:rPr lang="pl-PL" dirty="0" smtClean="0">
                <a:latin typeface="Google Sans"/>
              </a:rPr>
              <a:t>).</a:t>
            </a:r>
          </a:p>
          <a:p>
            <a:endParaRPr lang="lt-LT" dirty="0" smtClean="0">
              <a:latin typeface="Google Sans"/>
            </a:endParaRPr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7887" y="1333171"/>
            <a:ext cx="3094081" cy="5129700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70" y="2754354"/>
            <a:ext cx="3227070" cy="2420302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600" y="2217025"/>
            <a:ext cx="2170890" cy="3230714"/>
          </a:xfrm>
          <a:prstGeom prst="rect">
            <a:avLst/>
          </a:prstGeom>
        </p:spPr>
      </p:pic>
      <p:sp>
        <p:nvSpPr>
          <p:cNvPr id="7" name="Stačiakampis 6"/>
          <p:cNvSpPr/>
          <p:nvPr/>
        </p:nvSpPr>
        <p:spPr>
          <a:xfrm>
            <a:off x="6820404" y="621779"/>
            <a:ext cx="4901564" cy="40011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r>
              <a:rPr lang="lt-LT" sz="2000" i="1" dirty="0">
                <a:latin typeface="Kristen ITC" panose="03050502040202030202" pitchFamily="66" charset="0"/>
              </a:rPr>
              <a:t>I</a:t>
            </a:r>
            <a:r>
              <a:rPr lang="pl-PL" sz="2000" i="1" dirty="0" err="1">
                <a:latin typeface="Kristen ITC" panose="03050502040202030202" pitchFamily="66" charset="0"/>
              </a:rPr>
              <a:t>mieniny</a:t>
            </a:r>
            <a:r>
              <a:rPr lang="pl-PL" sz="2000" i="1" dirty="0">
                <a:latin typeface="Kristen ITC" panose="03050502040202030202" pitchFamily="66" charset="0"/>
              </a:rPr>
              <a:t> </a:t>
            </a:r>
            <a:r>
              <a:rPr lang="pl-PL" sz="2000" b="1" i="1" dirty="0" err="1">
                <a:latin typeface="Kristen ITC" panose="03050502040202030202" pitchFamily="66" charset="0"/>
              </a:rPr>
              <a:t>Elina</a:t>
            </a:r>
            <a:r>
              <a:rPr lang="pl-PL" sz="2000" i="1" dirty="0">
                <a:latin typeface="Kristen ITC" panose="03050502040202030202" pitchFamily="66" charset="0"/>
              </a:rPr>
              <a:t> ma w dniu: </a:t>
            </a:r>
            <a:r>
              <a:rPr lang="pl-PL" sz="2000" b="1" i="1" dirty="0">
                <a:latin typeface="Kristen ITC" panose="03050502040202030202" pitchFamily="66" charset="0"/>
              </a:rPr>
              <a:t>15</a:t>
            </a:r>
            <a:r>
              <a:rPr lang="lt-LT" sz="2000" b="1" i="1" dirty="0">
                <a:latin typeface="Kristen ITC" panose="03050502040202030202" pitchFamily="66" charset="0"/>
              </a:rPr>
              <a:t> </a:t>
            </a:r>
            <a:r>
              <a:rPr lang="lt-LT" sz="2000" b="1" i="1" dirty="0" err="1">
                <a:latin typeface="Kristen ITC" panose="03050502040202030202" pitchFamily="66" charset="0"/>
              </a:rPr>
              <a:t>listopada</a:t>
            </a:r>
            <a:endParaRPr lang="pl-PL" sz="2000" b="1" dirty="0">
              <a:latin typeface="Kristen ITC" panose="03050502040202030202" pitchFamily="66" charset="0"/>
            </a:endParaRPr>
          </a:p>
        </p:txBody>
      </p:sp>
      <p:pic>
        <p:nvPicPr>
          <p:cNvPr id="1028" name="Picture 4" descr="gałązka dekoracyjna ze stylizowanymi kwiatami i: wektor stockowy (bez  tantiem) 2669396413 | Shuttersto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582" y="1333171"/>
            <a:ext cx="920820" cy="149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gałązka dekoracyjna ze stylizowanymi kwiatami i: wektor stockowy (bez  tantiem) 2669396413 | Shuttersto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582" y="2688418"/>
            <a:ext cx="920820" cy="149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gałązka dekoracyjna ze stylizowanymi kwiatami i: wektor stockowy (bez  tantiem) 2669396413 | Shuttersto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840" y="3957394"/>
            <a:ext cx="920820" cy="149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gałązka dekoracyjna ze stylizowanymi kwiatami i: wektor stockowy (bez  tantiem) 2669396413 | Shuttersto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840" y="5312641"/>
            <a:ext cx="920820" cy="149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tačiakampis 7"/>
          <p:cNvSpPr/>
          <p:nvPr/>
        </p:nvSpPr>
        <p:spPr>
          <a:xfrm>
            <a:off x="7633072" y="6637990"/>
            <a:ext cx="994815" cy="16499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65636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359432" y="2123382"/>
            <a:ext cx="439293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lt-LT" sz="2000" b="1" dirty="0" err="1">
                <a:latin typeface="Kristen ITC" panose="03050502040202030202" pitchFamily="66" charset="0"/>
                <a:ea typeface="Times New Roman" panose="02020603050405020304" pitchFamily="18" charset="0"/>
              </a:rPr>
              <a:t>Kocham</a:t>
            </a:r>
            <a:r>
              <a:rPr lang="lt-LT" sz="2000" b="1" dirty="0">
                <a:latin typeface="Kristen ITC" panose="03050502040202030202" pitchFamily="66" charset="0"/>
                <a:ea typeface="Times New Roman" panose="02020603050405020304" pitchFamily="18" charset="0"/>
              </a:rPr>
              <a:t> </a:t>
            </a:r>
            <a:r>
              <a:rPr lang="lt-LT" sz="2000" b="1" dirty="0" err="1">
                <a:latin typeface="Kristen ITC" panose="03050502040202030202" pitchFamily="66" charset="0"/>
                <a:ea typeface="Times New Roman" panose="02020603050405020304" pitchFamily="18" charset="0"/>
              </a:rPr>
              <a:t>Mamę</a:t>
            </a:r>
            <a:r>
              <a:rPr lang="lt-LT" sz="2000" b="1" dirty="0">
                <a:latin typeface="Kristen ITC" panose="03050502040202030202" pitchFamily="66" charset="0"/>
                <a:ea typeface="Times New Roman" panose="02020603050405020304" pitchFamily="18" charset="0"/>
              </a:rPr>
              <a:t>! </a:t>
            </a:r>
            <a:r>
              <a:rPr lang="lt-LT" sz="2000" b="1" dirty="0" err="1">
                <a:latin typeface="Kristen ITC" panose="03050502040202030202" pitchFamily="66" charset="0"/>
                <a:ea typeface="Times New Roman" panose="02020603050405020304" pitchFamily="18" charset="0"/>
              </a:rPr>
              <a:t>Kocham</a:t>
            </a:r>
            <a:r>
              <a:rPr lang="lt-LT" sz="2000" b="1" dirty="0">
                <a:latin typeface="Kristen ITC" panose="03050502040202030202" pitchFamily="66" charset="0"/>
                <a:ea typeface="Times New Roman" panose="02020603050405020304" pitchFamily="18" charset="0"/>
              </a:rPr>
              <a:t> </a:t>
            </a:r>
            <a:r>
              <a:rPr lang="lt-LT" sz="2000" b="1" dirty="0" err="1">
                <a:latin typeface="Kristen ITC" panose="03050502040202030202" pitchFamily="66" charset="0"/>
                <a:ea typeface="Times New Roman" panose="02020603050405020304" pitchFamily="18" charset="0"/>
              </a:rPr>
              <a:t>Tatę</a:t>
            </a:r>
            <a:r>
              <a:rPr lang="lt-LT" sz="2000" b="1" dirty="0">
                <a:latin typeface="Kristen ITC" panose="03050502040202030202" pitchFamily="66" charset="0"/>
                <a:ea typeface="Times New Roman" panose="02020603050405020304" pitchFamily="18" charset="0"/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lt-LT" sz="2000" b="1" dirty="0" err="1">
                <a:latin typeface="Kristen ITC" panose="03050502040202030202" pitchFamily="66" charset="0"/>
                <a:ea typeface="Times New Roman" panose="02020603050405020304" pitchFamily="18" charset="0"/>
              </a:rPr>
              <a:t>Bo</a:t>
            </a:r>
            <a:r>
              <a:rPr lang="lt-LT" sz="2000" b="1" dirty="0">
                <a:latin typeface="Kristen ITC" panose="03050502040202030202" pitchFamily="66" charset="0"/>
                <a:ea typeface="Times New Roman" panose="02020603050405020304" pitchFamily="18" charset="0"/>
              </a:rPr>
              <a:t> </a:t>
            </a:r>
            <a:r>
              <a:rPr lang="lt-LT" sz="2000" b="1" dirty="0" err="1">
                <a:latin typeface="Kristen ITC" panose="03050502040202030202" pitchFamily="66" charset="0"/>
                <a:ea typeface="Times New Roman" panose="02020603050405020304" pitchFamily="18" charset="0"/>
              </a:rPr>
              <a:t>są</a:t>
            </a:r>
            <a:r>
              <a:rPr lang="lt-LT" sz="2000" b="1" dirty="0">
                <a:latin typeface="Kristen ITC" panose="03050502040202030202" pitchFamily="66" charset="0"/>
                <a:ea typeface="Times New Roman" panose="02020603050405020304" pitchFamily="18" charset="0"/>
              </a:rPr>
              <a:t> </a:t>
            </a:r>
            <a:r>
              <a:rPr lang="lt-LT" sz="2000" b="1" dirty="0" err="1">
                <a:latin typeface="Kristen ITC" panose="03050502040202030202" pitchFamily="66" charset="0"/>
                <a:ea typeface="Times New Roman" panose="02020603050405020304" pitchFamily="18" charset="0"/>
              </a:rPr>
              <a:t>dla</a:t>
            </a:r>
            <a:r>
              <a:rPr lang="lt-LT" sz="2000" b="1" dirty="0">
                <a:latin typeface="Kristen ITC" panose="03050502040202030202" pitchFamily="66" charset="0"/>
                <a:ea typeface="Times New Roman" panose="02020603050405020304" pitchFamily="18" charset="0"/>
              </a:rPr>
              <a:t> </a:t>
            </a:r>
            <a:r>
              <a:rPr lang="lt-LT" sz="2000" b="1" dirty="0" err="1">
                <a:latin typeface="Kristen ITC" panose="03050502040202030202" pitchFamily="66" charset="0"/>
                <a:ea typeface="Times New Roman" panose="02020603050405020304" pitchFamily="18" charset="0"/>
              </a:rPr>
              <a:t>mnie</a:t>
            </a:r>
            <a:r>
              <a:rPr lang="lt-LT" sz="2000" b="1" dirty="0">
                <a:latin typeface="Kristen ITC" panose="03050502040202030202" pitchFamily="66" charset="0"/>
                <a:ea typeface="Times New Roman" panose="02020603050405020304" pitchFamily="18" charset="0"/>
              </a:rPr>
              <a:t> </a:t>
            </a:r>
            <a:r>
              <a:rPr lang="lt-LT" sz="2000" b="1" dirty="0" err="1">
                <a:latin typeface="Kristen ITC" panose="03050502040202030202" pitchFamily="66" charset="0"/>
                <a:ea typeface="Times New Roman" panose="02020603050405020304" pitchFamily="18" charset="0"/>
              </a:rPr>
              <a:t>całym</a:t>
            </a:r>
            <a:r>
              <a:rPr lang="lt-LT" sz="2000" b="1" dirty="0">
                <a:latin typeface="Kristen ITC" panose="03050502040202030202" pitchFamily="66" charset="0"/>
                <a:ea typeface="Times New Roman" panose="02020603050405020304" pitchFamily="18" charset="0"/>
              </a:rPr>
              <a:t> </a:t>
            </a:r>
            <a:r>
              <a:rPr lang="lt-LT" sz="2000" b="1" dirty="0" err="1">
                <a:latin typeface="Kristen ITC" panose="03050502040202030202" pitchFamily="66" charset="0"/>
                <a:ea typeface="Times New Roman" panose="02020603050405020304" pitchFamily="18" charset="0"/>
              </a:rPr>
              <a:t>światem</a:t>
            </a:r>
            <a:endParaRPr lang="lt-LT" sz="2000" b="1" dirty="0">
              <a:latin typeface="Kristen ITC" panose="03050502040202030202" pitchFamily="66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lt-LT" sz="2000" b="1" dirty="0">
                <a:latin typeface="Kristen ITC" panose="03050502040202030202" pitchFamily="66" charset="0"/>
                <a:ea typeface="Times New Roman" panose="02020603050405020304" pitchFamily="18" charset="0"/>
              </a:rPr>
              <a:t>I </a:t>
            </a:r>
            <a:r>
              <a:rPr lang="lt-LT" sz="2000" b="1" dirty="0" err="1">
                <a:latin typeface="Kristen ITC" panose="03050502040202030202" pitchFamily="66" charset="0"/>
                <a:ea typeface="Times New Roman" panose="02020603050405020304" pitchFamily="18" charset="0"/>
              </a:rPr>
              <a:t>kochają</a:t>
            </a:r>
            <a:r>
              <a:rPr lang="lt-LT" sz="2000" b="1" dirty="0">
                <a:latin typeface="Kristen ITC" panose="03050502040202030202" pitchFamily="66" charset="0"/>
                <a:ea typeface="Times New Roman" panose="02020603050405020304" pitchFamily="18" charset="0"/>
              </a:rPr>
              <a:t> </a:t>
            </a:r>
            <a:r>
              <a:rPr lang="lt-LT" sz="2000" b="1" dirty="0" err="1">
                <a:latin typeface="Kristen ITC" panose="03050502040202030202" pitchFamily="66" charset="0"/>
                <a:ea typeface="Times New Roman" panose="02020603050405020304" pitchFamily="18" charset="0"/>
              </a:rPr>
              <a:t>mnie</a:t>
            </a:r>
            <a:r>
              <a:rPr lang="lt-LT" sz="2000" b="1" dirty="0">
                <a:latin typeface="Kristen ITC" panose="03050502040202030202" pitchFamily="66" charset="0"/>
                <a:ea typeface="Times New Roman" panose="02020603050405020304" pitchFamily="18" charset="0"/>
              </a:rPr>
              <a:t> </a:t>
            </a:r>
            <a:r>
              <a:rPr lang="lt-LT" sz="2000" b="1" dirty="0" err="1">
                <a:latin typeface="Kristen ITC" panose="03050502040202030202" pitchFamily="66" charset="0"/>
                <a:ea typeface="Times New Roman" panose="02020603050405020304" pitchFamily="18" charset="0"/>
              </a:rPr>
              <a:t>nad</a:t>
            </a:r>
            <a:r>
              <a:rPr lang="lt-LT" sz="2000" b="1" dirty="0">
                <a:latin typeface="Kristen ITC" panose="03050502040202030202" pitchFamily="66" charset="0"/>
                <a:ea typeface="Times New Roman" panose="02020603050405020304" pitchFamily="18" charset="0"/>
              </a:rPr>
              <a:t> </a:t>
            </a:r>
            <a:r>
              <a:rPr lang="lt-LT" sz="2000" b="1" dirty="0" err="1">
                <a:latin typeface="Kristen ITC" panose="03050502040202030202" pitchFamily="66" charset="0"/>
                <a:ea typeface="Times New Roman" panose="02020603050405020304" pitchFamily="18" charset="0"/>
              </a:rPr>
              <a:t>życie</a:t>
            </a:r>
            <a:endParaRPr lang="lt-LT" sz="2000" b="1" dirty="0">
              <a:latin typeface="Kristen ITC" panose="03050502040202030202" pitchFamily="66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lt-LT" sz="2000" b="1" dirty="0" err="1">
                <a:latin typeface="Kristen ITC" panose="03050502040202030202" pitchFamily="66" charset="0"/>
                <a:ea typeface="Times New Roman" panose="02020603050405020304" pitchFamily="18" charset="0"/>
              </a:rPr>
              <a:t>Powiem</a:t>
            </a:r>
            <a:r>
              <a:rPr lang="lt-LT" sz="2000" b="1" dirty="0">
                <a:latin typeface="Kristen ITC" panose="03050502040202030202" pitchFamily="66" charset="0"/>
                <a:ea typeface="Times New Roman" panose="02020603050405020304" pitchFamily="18" charset="0"/>
              </a:rPr>
              <a:t> </a:t>
            </a:r>
            <a:r>
              <a:rPr lang="lt-LT" sz="2000" b="1" dirty="0" err="1">
                <a:latin typeface="Kristen ITC" panose="03050502040202030202" pitchFamily="66" charset="0"/>
                <a:ea typeface="Times New Roman" panose="02020603050405020304" pitchFamily="18" charset="0"/>
              </a:rPr>
              <a:t>więcej</a:t>
            </a:r>
            <a:r>
              <a:rPr lang="lt-LT" sz="2000" b="1" dirty="0">
                <a:latin typeface="Kristen ITC" panose="03050502040202030202" pitchFamily="66" charset="0"/>
                <a:ea typeface="Times New Roman" panose="02020603050405020304" pitchFamily="18" charset="0"/>
              </a:rPr>
              <a:t>, </a:t>
            </a:r>
            <a:r>
              <a:rPr lang="lt-LT" sz="2000" b="1" dirty="0" err="1">
                <a:latin typeface="Kristen ITC" panose="03050502040202030202" pitchFamily="66" charset="0"/>
                <a:ea typeface="Times New Roman" panose="02020603050405020304" pitchFamily="18" charset="0"/>
              </a:rPr>
              <a:t>są</a:t>
            </a:r>
            <a:r>
              <a:rPr lang="lt-LT" sz="2000" b="1" dirty="0">
                <a:latin typeface="Kristen ITC" panose="03050502040202030202" pitchFamily="66" charset="0"/>
                <a:ea typeface="Times New Roman" panose="02020603050405020304" pitchFamily="18" charset="0"/>
              </a:rPr>
              <a:t> w </a:t>
            </a:r>
            <a:r>
              <a:rPr lang="lt-LT" sz="2000" b="1" dirty="0" err="1">
                <a:latin typeface="Kristen ITC" panose="03050502040202030202" pitchFamily="66" charset="0"/>
                <a:ea typeface="Times New Roman" panose="02020603050405020304" pitchFamily="18" charset="0"/>
              </a:rPr>
              <a:t>zachwycie</a:t>
            </a:r>
            <a:endParaRPr lang="lt-LT" sz="2000" b="1" dirty="0">
              <a:latin typeface="Kristen ITC" panose="03050502040202030202" pitchFamily="66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lt-LT" sz="2000" b="1" dirty="0">
                <a:latin typeface="Kristen ITC" panose="03050502040202030202" pitchFamily="66" charset="0"/>
                <a:ea typeface="Times New Roman" panose="02020603050405020304" pitchFamily="18" charset="0"/>
              </a:rPr>
              <a:t> </a:t>
            </a:r>
          </a:p>
          <a:p>
            <a:pPr>
              <a:lnSpc>
                <a:spcPct val="150000"/>
              </a:lnSpc>
            </a:pPr>
            <a:r>
              <a:rPr lang="lt-LT" sz="2000" b="1" dirty="0" err="1">
                <a:latin typeface="Kristen ITC" panose="03050502040202030202" pitchFamily="66" charset="0"/>
                <a:ea typeface="Times New Roman" panose="02020603050405020304" pitchFamily="18" charset="0"/>
              </a:rPr>
              <a:t>Że</a:t>
            </a:r>
            <a:r>
              <a:rPr lang="lt-LT" sz="2000" b="1" dirty="0">
                <a:latin typeface="Kristen ITC" panose="03050502040202030202" pitchFamily="66" charset="0"/>
                <a:ea typeface="Times New Roman" panose="02020603050405020304" pitchFamily="18" charset="0"/>
              </a:rPr>
              <a:t> ja </a:t>
            </a:r>
            <a:r>
              <a:rPr lang="lt-LT" sz="2000" b="1" dirty="0" err="1">
                <a:latin typeface="Kristen ITC" panose="03050502040202030202" pitchFamily="66" charset="0"/>
                <a:ea typeface="Times New Roman" panose="02020603050405020304" pitchFamily="18" charset="0"/>
              </a:rPr>
              <a:t>jestem</a:t>
            </a:r>
            <a:r>
              <a:rPr lang="lt-LT" sz="2000" b="1" dirty="0">
                <a:latin typeface="Kristen ITC" panose="03050502040202030202" pitchFamily="66" charset="0"/>
                <a:ea typeface="Times New Roman" panose="02020603050405020304" pitchFamily="18" charset="0"/>
              </a:rPr>
              <a:t> </a:t>
            </a:r>
            <a:r>
              <a:rPr lang="lt-LT" sz="2000" b="1" dirty="0" err="1">
                <a:latin typeface="Kristen ITC" panose="03050502040202030202" pitchFamily="66" charset="0"/>
                <a:ea typeface="Times New Roman" panose="02020603050405020304" pitchFamily="18" charset="0"/>
              </a:rPr>
              <a:t>ich</a:t>
            </a:r>
            <a:r>
              <a:rPr lang="lt-LT" sz="2000" b="1" dirty="0">
                <a:latin typeface="Kristen ITC" panose="03050502040202030202" pitchFamily="66" charset="0"/>
                <a:ea typeface="Times New Roman" panose="02020603050405020304" pitchFamily="18" charset="0"/>
              </a:rPr>
              <a:t> </a:t>
            </a:r>
            <a:r>
              <a:rPr lang="lt-LT" sz="2000" b="1" dirty="0" err="1">
                <a:latin typeface="Kristen ITC" panose="03050502040202030202" pitchFamily="66" charset="0"/>
                <a:ea typeface="Times New Roman" panose="02020603050405020304" pitchFamily="18" charset="0"/>
              </a:rPr>
              <a:t>kruszyną</a:t>
            </a:r>
            <a:endParaRPr lang="lt-LT" sz="2000" b="1" dirty="0">
              <a:latin typeface="Kristen ITC" panose="03050502040202030202" pitchFamily="66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lt-LT" sz="2000" b="1" dirty="0" err="1">
                <a:latin typeface="Kristen ITC" panose="03050502040202030202" pitchFamily="66" charset="0"/>
                <a:ea typeface="Times New Roman" panose="02020603050405020304" pitchFamily="18" charset="0"/>
              </a:rPr>
              <a:t>Skarbem</a:t>
            </a:r>
            <a:r>
              <a:rPr lang="lt-LT" sz="2000" b="1" dirty="0">
                <a:latin typeface="Kristen ITC" panose="03050502040202030202" pitchFamily="66" charset="0"/>
                <a:ea typeface="Times New Roman" panose="02020603050405020304" pitchFamily="18" charset="0"/>
              </a:rPr>
              <a:t>, </a:t>
            </a:r>
            <a:r>
              <a:rPr lang="lt-LT" sz="2000" b="1" dirty="0" err="1">
                <a:latin typeface="Kristen ITC" panose="03050502040202030202" pitchFamily="66" charset="0"/>
                <a:ea typeface="Times New Roman" panose="02020603050405020304" pitchFamily="18" charset="0"/>
              </a:rPr>
              <a:t>szczęściem</a:t>
            </a:r>
            <a:r>
              <a:rPr lang="lt-LT" sz="2000" b="1" dirty="0">
                <a:latin typeface="Kristen ITC" panose="03050502040202030202" pitchFamily="66" charset="0"/>
                <a:ea typeface="Times New Roman" panose="02020603050405020304" pitchFamily="18" charset="0"/>
              </a:rPr>
              <a:t>, </a:t>
            </a:r>
            <a:r>
              <a:rPr lang="lt-LT" sz="2000" b="1" dirty="0" err="1">
                <a:latin typeface="Kristen ITC" panose="03050502040202030202" pitchFamily="66" charset="0"/>
                <a:ea typeface="Times New Roman" panose="02020603050405020304" pitchFamily="18" charset="0"/>
              </a:rPr>
              <a:t>odrobiną</a:t>
            </a:r>
            <a:endParaRPr lang="lt-LT" sz="2000" b="1" dirty="0">
              <a:latin typeface="Kristen ITC" panose="03050502040202030202" pitchFamily="66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lt-LT" sz="2000" b="1" dirty="0">
                <a:latin typeface="Kristen ITC" panose="03050502040202030202" pitchFamily="66" charset="0"/>
                <a:ea typeface="Times New Roman" panose="02020603050405020304" pitchFamily="18" charset="0"/>
              </a:rPr>
              <a:t>I </a:t>
            </a:r>
            <a:r>
              <a:rPr lang="lt-LT" sz="2000" b="1" dirty="0" err="1">
                <a:latin typeface="Kristen ITC" panose="03050502040202030202" pitchFamily="66" charset="0"/>
                <a:ea typeface="Times New Roman" panose="02020603050405020304" pitchFamily="18" charset="0"/>
              </a:rPr>
              <a:t>że</a:t>
            </a:r>
            <a:r>
              <a:rPr lang="lt-LT" sz="2000" b="1" dirty="0">
                <a:latin typeface="Kristen ITC" panose="03050502040202030202" pitchFamily="66" charset="0"/>
                <a:ea typeface="Times New Roman" panose="02020603050405020304" pitchFamily="18" charset="0"/>
              </a:rPr>
              <a:t> </a:t>
            </a:r>
            <a:r>
              <a:rPr lang="lt-LT" sz="2000" b="1" dirty="0" err="1">
                <a:latin typeface="Kristen ITC" panose="03050502040202030202" pitchFamily="66" charset="0"/>
                <a:ea typeface="Times New Roman" panose="02020603050405020304" pitchFamily="18" charset="0"/>
              </a:rPr>
              <a:t>jestem</a:t>
            </a:r>
            <a:r>
              <a:rPr lang="lt-LT" sz="2000" b="1" dirty="0">
                <a:latin typeface="Kristen ITC" panose="03050502040202030202" pitchFamily="66" charset="0"/>
                <a:ea typeface="Times New Roman" panose="02020603050405020304" pitchFamily="18" charset="0"/>
              </a:rPr>
              <a:t> </a:t>
            </a:r>
            <a:r>
              <a:rPr lang="lt-LT" sz="2000" b="1" dirty="0" err="1">
                <a:latin typeface="Kristen ITC" panose="03050502040202030202" pitchFamily="66" charset="0"/>
                <a:ea typeface="Times New Roman" panose="02020603050405020304" pitchFamily="18" charset="0"/>
              </a:rPr>
              <a:t>ich</a:t>
            </a:r>
            <a:r>
              <a:rPr lang="lt-LT" sz="2000" b="1" dirty="0">
                <a:latin typeface="Kristen ITC" panose="03050502040202030202" pitchFamily="66" charset="0"/>
                <a:ea typeface="Times New Roman" panose="02020603050405020304" pitchFamily="18" charset="0"/>
              </a:rPr>
              <a:t> </a:t>
            </a:r>
            <a:r>
              <a:rPr lang="lt-LT" sz="2000" b="1" dirty="0" err="1">
                <a:latin typeface="Kristen ITC" panose="03050502040202030202" pitchFamily="66" charset="0"/>
                <a:ea typeface="Times New Roman" panose="02020603050405020304" pitchFamily="18" charset="0"/>
              </a:rPr>
              <a:t>marzeniem</a:t>
            </a:r>
            <a:endParaRPr lang="lt-LT" sz="2000" b="1" dirty="0">
              <a:latin typeface="Kristen ITC" panose="03050502040202030202" pitchFamily="66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lt-LT" sz="2000" b="1" dirty="0" err="1">
                <a:latin typeface="Kristen ITC" panose="03050502040202030202" pitchFamily="66" charset="0"/>
                <a:ea typeface="Times New Roman" panose="02020603050405020304" pitchFamily="18" charset="0"/>
              </a:rPr>
              <a:t>Oczkiem</a:t>
            </a:r>
            <a:r>
              <a:rPr lang="lt-LT" sz="2000" b="1" dirty="0">
                <a:latin typeface="Kristen ITC" panose="03050502040202030202" pitchFamily="66" charset="0"/>
                <a:ea typeface="Times New Roman" panose="02020603050405020304" pitchFamily="18" charset="0"/>
              </a:rPr>
              <a:t> w </a:t>
            </a:r>
            <a:r>
              <a:rPr lang="lt-LT" sz="2000" b="1" dirty="0" err="1">
                <a:latin typeface="Kristen ITC" panose="03050502040202030202" pitchFamily="66" charset="0"/>
                <a:ea typeface="Times New Roman" panose="02020603050405020304" pitchFamily="18" charset="0"/>
              </a:rPr>
              <a:t>głowie</a:t>
            </a:r>
            <a:r>
              <a:rPr lang="lt-LT" sz="2000" b="1" dirty="0">
                <a:latin typeface="Kristen ITC" panose="03050502040202030202" pitchFamily="66" charset="0"/>
                <a:ea typeface="Times New Roman" panose="02020603050405020304" pitchFamily="18" charset="0"/>
              </a:rPr>
              <a:t> i </a:t>
            </a:r>
            <a:r>
              <a:rPr lang="lt-LT" sz="2000" b="1" dirty="0" err="1" smtClean="0">
                <a:latin typeface="Kristen ITC" panose="03050502040202030202" pitchFamily="66" charset="0"/>
                <a:ea typeface="Times New Roman" panose="02020603050405020304" pitchFamily="18" charset="0"/>
              </a:rPr>
              <a:t>spełnieniem</a:t>
            </a:r>
            <a:r>
              <a:rPr lang="lt-LT" b="1" dirty="0" smtClean="0">
                <a:latin typeface="Kristen ITC" panose="03050502040202030202" pitchFamily="66" charset="0"/>
                <a:ea typeface="Times New Roman" panose="02020603050405020304" pitchFamily="18" charset="0"/>
              </a:rPr>
              <a:t>.</a:t>
            </a:r>
            <a:endParaRPr lang="lt-LT" b="1" dirty="0">
              <a:latin typeface="Kristen ITC" panose="03050502040202030202" pitchFamily="66" charset="0"/>
              <a:ea typeface="Times New Roman" panose="02020603050405020304" pitchFamily="18" charset="0"/>
            </a:endParaRPr>
          </a:p>
        </p:txBody>
      </p:sp>
      <p:pic>
        <p:nvPicPr>
          <p:cNvPr id="5" name="Picture 4" descr="Cytaty, sentencje, napisy - Ta Rodzina ... Kocha i Trwa - 193 ARCHIWALNY ::  Naklejkolan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237" y="2189224"/>
            <a:ext cx="4181475" cy="418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rewniana plakietka z grawerem napisem tekstem baner Moja rodzina 10 cm •  Cena • Opinie - Alleg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476" y="586570"/>
            <a:ext cx="3464861" cy="247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Cool Club, Body niemowlęce z krótkim rękawem, białe, Kochame mamę i tatę -  smyk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t-LT"/>
          </a:p>
        </p:txBody>
      </p:sp>
      <p:pic>
        <p:nvPicPr>
          <p:cNvPr id="1028" name="Picture 4" descr="Tabliczka Kocham Cię Tato - Niska cena na Allegr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956" y="261423"/>
            <a:ext cx="2488231" cy="1759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oppery na tort ZAKRĘCONE SERDUSZKA CZERWONE 4szt 189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7870" y="4903902"/>
            <a:ext cx="1954098" cy="1954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artyPro.pl PHU IMAG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8464" y="92890"/>
            <a:ext cx="2793365" cy="2096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Vector de Stock Serduszka | Adobe Stock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227" y="2516401"/>
            <a:ext cx="2004695" cy="2060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Serduszka Duże 1 kg w opakowaniu foliowym - Sklep z żelkami Gust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655" y="6082854"/>
            <a:ext cx="1319057" cy="682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6" descr="Serduszka Duże 1 kg w opakowaniu foliowym - Sklep z żelkami Gusto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2627" y="4066838"/>
            <a:ext cx="824075" cy="426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Serduszka Duże 1 kg w opakowaniu foliowym - Sklep z żelkami Gusto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151" y="5029563"/>
            <a:ext cx="995525" cy="51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494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ačiakampis 3"/>
          <p:cNvSpPr/>
          <p:nvPr/>
        </p:nvSpPr>
        <p:spPr>
          <a:xfrm>
            <a:off x="639445" y="1222063"/>
            <a:ext cx="5761355" cy="3731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pl-PL" sz="2800" b="1" dirty="0" smtClean="0"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Już nie leżą w naszej szafie </a:t>
            </a:r>
          </a:p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pl-PL" sz="2800" b="1" dirty="0" smtClean="0"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Te rodzinne fotografie.</a:t>
            </a:r>
          </a:p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pl-PL" sz="2800" b="1" dirty="0" smtClean="0"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 na ścianie w ramce wielki</a:t>
            </a:r>
            <a:r>
              <a:rPr lang="lt-LT" sz="2800" b="1" dirty="0" smtClean="0"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pl-PL" sz="2800" b="1" dirty="0" smtClean="0"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</a:p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pl-PL" sz="2800" b="1" dirty="0" smtClean="0">
                <a:latin typeface="Kristen ITC" panose="03050502040202030202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Wyglądają bardzo pięknie.</a:t>
            </a:r>
            <a:endParaRPr lang="lt-LT" sz="2800" b="1" dirty="0">
              <a:latin typeface="Kristen ITC" panose="03050502040202030202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Lustrzana ramka na zdjęcie Glamour - sklep internetowy Villadec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165" y="548640"/>
            <a:ext cx="5693334" cy="569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Ja i moja rodzina - gigapaka przedszkolaka! - Pani Mon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t-LT"/>
          </a:p>
        </p:txBody>
      </p:sp>
      <p:pic>
        <p:nvPicPr>
          <p:cNvPr id="2060" name="Picture 12" descr="Rodzina Wektory - Pobierz darmowe wektory wysokiej jakości | Magnific  (dawniej Freepik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4929" y="2286000"/>
            <a:ext cx="1754861" cy="2667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036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"/>
    </mc:Choice>
    <mc:Fallback xmlns="">
      <p:transition spd="slow" advTm="700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Naklejka Na Ścianę Nuty Nutki Muzyka 100cm #6 - Opinie i atrakcyjne ceny na  Ceneo.p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52070">
            <a:off x="5763233" y="236034"/>
            <a:ext cx="2111000" cy="1036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Naklejka Na Ścianę Nuty Nutki Pięciolinia 120cm - Opinie i atrakcyjne ceny  na Ceneo.p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864" y="5316855"/>
            <a:ext cx="1996870" cy="1313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Naklejka Na Ścianę Nuty Nutki Serce Muzyka 120cm - Opinie i atrakcyjne ceny  na Ceneo.p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9137">
            <a:off x="305269" y="2860350"/>
            <a:ext cx="1243642" cy="157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Naklejka Nuty Muzyka Nutki - Niska cena na Allegr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751" y="1930434"/>
            <a:ext cx="1927877" cy="88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Pomysły z tablicy Nuty: 12 | nuty, notatki muzyczne, muzyk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527" y="4673464"/>
            <a:ext cx="1497000" cy="178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OBRAZ AŻUROWY DEKORACJA ŚCIENNA 3D XL panel serce nuty muzyczne 60x68cm,  5904261956630 • Cena • Opinie - Allegr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525" y="658761"/>
            <a:ext cx="1318370" cy="1012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Naklejka na ścianę MOTYW MUZYCZNY NUTY 94x98 cm, 5904024835837 • Cena •  Opinie - Allegr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96" y="4921623"/>
            <a:ext cx="1123835" cy="1183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Fototapeta Noty na notové osnově spirála - PIXERS.CZ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57" y="159544"/>
            <a:ext cx="105156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Wyśpiewaj Bałtyckie Nutki&quot;- konkurs międzyprzedszkolny - Przedszkole nr 84  Bursztynowy Domek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39" y="1074228"/>
            <a:ext cx="1833245" cy="1297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nutki – Wygraj Sukces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742" y="3286602"/>
            <a:ext cx="18859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ebesėlio formos paaiškinimas 5"/>
          <p:cNvSpPr/>
          <p:nvPr/>
        </p:nvSpPr>
        <p:spPr>
          <a:xfrm>
            <a:off x="7187606" y="263528"/>
            <a:ext cx="4871044" cy="4980039"/>
          </a:xfrm>
          <a:prstGeom prst="cloudCallou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b="1" dirty="0" smtClean="0">
                <a:solidFill>
                  <a:srgbClr val="002060"/>
                </a:solidFill>
                <a:latin typeface="Kristen ITC" panose="03050502040202030202" pitchFamily="66" charset="0"/>
              </a:rPr>
              <a:t>Każda rodzina ma swoją niepowtarzalną melodię.</a:t>
            </a:r>
            <a:r>
              <a:rPr lang="pl-PL" sz="3200" b="1" dirty="0" smtClean="0">
                <a:latin typeface="Kristen ITC" panose="03050502040202030202" pitchFamily="66" charset="0"/>
              </a:rPr>
              <a:t>.</a:t>
            </a:r>
            <a:endParaRPr lang="lt-LT" sz="3200" b="1" dirty="0">
              <a:latin typeface="Kristen ITC" panose="03050502040202030202" pitchFamily="66" charset="0"/>
            </a:endParaRPr>
          </a:p>
        </p:txBody>
      </p:sp>
      <p:pic>
        <p:nvPicPr>
          <p:cNvPr id="3094" name="Picture 22" descr="Pozadí s noty. Stock Vektor od ©jakkarin_rongkankeaw@hotmail.com 5479651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549" y="3263124"/>
            <a:ext cx="1992313" cy="199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6" name="Picture 24" descr="Nažehlovací obrázek - houslový klíč a noty (7,65 x 8,0 cm) od 20 Kč -  Heureka.cz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606" y="4894325"/>
            <a:ext cx="845060" cy="845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8" name="Picture 26" descr="Abstract houslový klíč fototapeta • fototapety hudba, Listy, vzory |  myloview.cz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931" y="5243567"/>
            <a:ext cx="108585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0" name="Picture 28" descr="Noty na klavír - Levné Samolepky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359" y="1480712"/>
            <a:ext cx="1905620" cy="1782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" name="Picture 30" descr="Fluture muzical Poza gratuite - Public Domain Pictures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432" y="3480593"/>
            <a:ext cx="1255303" cy="949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4" name="Picture 32" descr="Notes De Musique Avec Oiseau Vecteurs libres de droits et plus d'images  vectorielles de Abstrait - Abstrait, Amour, Branche - Partie d'une plante -  iStock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8719" y="3658982"/>
            <a:ext cx="1227002" cy="1014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8" name="Picture 36" descr="Redirecting...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0874">
            <a:off x="4159888" y="678117"/>
            <a:ext cx="1185386" cy="118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5066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57" y="285750"/>
            <a:ext cx="3046095" cy="2030730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225" y="303238"/>
            <a:ext cx="2707640" cy="2030730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29765" y="765861"/>
            <a:ext cx="3652520" cy="2739390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33081" y="759803"/>
            <a:ext cx="3652520" cy="2739390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068" y="4156326"/>
            <a:ext cx="3700531" cy="2467020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855" y="4363638"/>
            <a:ext cx="3079581" cy="2309686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19966" y="3480377"/>
            <a:ext cx="3630485" cy="2377114"/>
          </a:xfrm>
          <a:prstGeom prst="rect">
            <a:avLst/>
          </a:prstGeom>
        </p:spPr>
      </p:pic>
      <p:sp>
        <p:nvSpPr>
          <p:cNvPr id="8" name="Stačiakampis 7"/>
          <p:cNvSpPr/>
          <p:nvPr/>
        </p:nvSpPr>
        <p:spPr>
          <a:xfrm>
            <a:off x="2941128" y="2556510"/>
            <a:ext cx="3267398" cy="156966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/>
            <a:r>
              <a:rPr lang="lt-LT" sz="2400" b="1" dirty="0" err="1">
                <a:latin typeface="Google Sans"/>
                <a:ea typeface="Calibri" panose="020F0502020204030204" pitchFamily="34" charset="0"/>
              </a:rPr>
              <a:t>Kiedy</a:t>
            </a:r>
            <a:r>
              <a:rPr lang="lt-LT" sz="2400" b="1" dirty="0">
                <a:latin typeface="Google Sans"/>
                <a:ea typeface="Calibri" panose="020F0502020204030204" pitchFamily="34" charset="0"/>
              </a:rPr>
              <a:t> </a:t>
            </a:r>
            <a:r>
              <a:rPr lang="lt-LT" sz="2400" b="1" dirty="0" err="1">
                <a:latin typeface="Google Sans"/>
                <a:ea typeface="Calibri" panose="020F0502020204030204" pitchFamily="34" charset="0"/>
              </a:rPr>
              <a:t>przytulasz</a:t>
            </a:r>
            <a:r>
              <a:rPr lang="lt-LT" sz="2400" b="1" dirty="0">
                <a:latin typeface="Google Sans"/>
                <a:ea typeface="Calibri" panose="020F0502020204030204" pitchFamily="34" charset="0"/>
              </a:rPr>
              <a:t> </a:t>
            </a:r>
            <a:r>
              <a:rPr lang="lt-LT" sz="2400" b="1" dirty="0" err="1">
                <a:latin typeface="Google Sans"/>
                <a:ea typeface="Calibri" panose="020F0502020204030204" pitchFamily="34" charset="0"/>
              </a:rPr>
              <a:t>swoje</a:t>
            </a:r>
            <a:r>
              <a:rPr lang="lt-LT" sz="2400" b="1" dirty="0">
                <a:latin typeface="Google Sans"/>
                <a:ea typeface="Calibri" panose="020F0502020204030204" pitchFamily="34" charset="0"/>
              </a:rPr>
              <a:t> </a:t>
            </a:r>
            <a:r>
              <a:rPr lang="lt-LT" sz="2400" b="1" dirty="0" err="1">
                <a:latin typeface="Google Sans"/>
                <a:ea typeface="Calibri" panose="020F0502020204030204" pitchFamily="34" charset="0"/>
              </a:rPr>
              <a:t>dziecko</a:t>
            </a:r>
            <a:r>
              <a:rPr lang="lt-LT" sz="2400" b="1" dirty="0">
                <a:latin typeface="Google Sans"/>
                <a:ea typeface="Calibri" panose="020F0502020204030204" pitchFamily="34" charset="0"/>
              </a:rPr>
              <a:t>, </a:t>
            </a:r>
            <a:r>
              <a:rPr lang="lt-LT" sz="2400" b="1" dirty="0" err="1">
                <a:latin typeface="Google Sans"/>
                <a:ea typeface="Calibri" panose="020F0502020204030204" pitchFamily="34" charset="0"/>
              </a:rPr>
              <a:t>przytulasz</a:t>
            </a:r>
            <a:r>
              <a:rPr lang="lt-LT" sz="2400" b="1" dirty="0">
                <a:latin typeface="Google Sans"/>
                <a:ea typeface="Calibri" panose="020F0502020204030204" pitchFamily="34" charset="0"/>
              </a:rPr>
              <a:t> </a:t>
            </a:r>
            <a:r>
              <a:rPr lang="lt-LT" sz="2400" b="1" dirty="0" err="1">
                <a:latin typeface="Google Sans"/>
                <a:ea typeface="Calibri" panose="020F0502020204030204" pitchFamily="34" charset="0"/>
              </a:rPr>
              <a:t>całe</a:t>
            </a:r>
            <a:r>
              <a:rPr lang="lt-LT" sz="2400" b="1" dirty="0">
                <a:latin typeface="Google Sans"/>
                <a:ea typeface="Calibri" panose="020F0502020204030204" pitchFamily="34" charset="0"/>
              </a:rPr>
              <a:t> </a:t>
            </a:r>
            <a:r>
              <a:rPr lang="lt-LT" sz="2400" b="1" dirty="0" err="1">
                <a:latin typeface="Google Sans"/>
                <a:ea typeface="Calibri" panose="020F0502020204030204" pitchFamily="34" charset="0"/>
              </a:rPr>
              <a:t>swoje</a:t>
            </a:r>
            <a:r>
              <a:rPr lang="lt-LT" sz="2400" b="1" dirty="0">
                <a:latin typeface="Google Sans"/>
                <a:ea typeface="Calibri" panose="020F0502020204030204" pitchFamily="34" charset="0"/>
              </a:rPr>
              <a:t> </a:t>
            </a:r>
            <a:r>
              <a:rPr lang="lt-LT" sz="2400" b="1" dirty="0" err="1" smtClean="0">
                <a:latin typeface="Google Sans"/>
                <a:ea typeface="Calibri" panose="020F0502020204030204" pitchFamily="34" charset="0"/>
              </a:rPr>
              <a:t>życie</a:t>
            </a:r>
            <a:r>
              <a:rPr lang="pl-PL" sz="2400" b="1" dirty="0" smtClean="0">
                <a:latin typeface="Google Sans"/>
                <a:ea typeface="Calibri" panose="020F0502020204030204" pitchFamily="34" charset="0"/>
              </a:rPr>
              <a:t>.</a:t>
            </a:r>
            <a:endParaRPr lang="lt-LT" sz="2400" b="1" dirty="0">
              <a:latin typeface="Google Sans"/>
            </a:endParaRPr>
          </a:p>
        </p:txBody>
      </p:sp>
      <p:pic>
        <p:nvPicPr>
          <p:cNvPr id="8194" name="Picture 2" descr="22 fioletowe motyle, liliowy złoty motyl, grafika ścienna, akwarelowe  kliparty, wysokiej jakości JPG, pobieranie cyfrowe, dziennik śmieci S245 -  Etsy Polska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122" y="5481012"/>
            <a:ext cx="1545444" cy="137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22 fioletowe motyle, liliowy złoty motyl, grafika ścienna, akwarelowe  kliparty, wysokiej jakości JPG, pobieranie cyfrowe, dziennik śmieci S245 -  Etsy Polska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522" y="4126170"/>
            <a:ext cx="1503686" cy="137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532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744" y="201129"/>
            <a:ext cx="4561170" cy="3040780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412663" y="3322409"/>
            <a:ext cx="3746052" cy="2493707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178" y="2696237"/>
            <a:ext cx="2899256" cy="3865674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90" y="303446"/>
            <a:ext cx="3515405" cy="2313471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6701" y="2696236"/>
            <a:ext cx="2992421" cy="3985296"/>
          </a:xfrm>
          <a:prstGeom prst="rect">
            <a:avLst/>
          </a:prstGeom>
        </p:spPr>
      </p:pic>
      <p:sp>
        <p:nvSpPr>
          <p:cNvPr id="7" name="Stačiakampis 6"/>
          <p:cNvSpPr/>
          <p:nvPr/>
        </p:nvSpPr>
        <p:spPr>
          <a:xfrm>
            <a:off x="6172199" y="3440430"/>
            <a:ext cx="2720191" cy="324110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400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Mama</a:t>
            </a:r>
            <a:r>
              <a:rPr lang="pl-PL" sz="24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 </a:t>
            </a:r>
          </a:p>
          <a:p>
            <a:pPr algn="ctr"/>
            <a:r>
              <a:rPr lang="pl-PL" sz="2400" b="1" dirty="0">
                <a:solidFill>
                  <a:schemeClr val="tx1"/>
                </a:solidFill>
                <a:latin typeface="Kristen ITC" panose="03050502040202030202" pitchFamily="66" charset="0"/>
              </a:rPr>
              <a:t> </a:t>
            </a:r>
            <a:r>
              <a:rPr lang="pl-PL" sz="24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ALINA</a:t>
            </a:r>
          </a:p>
          <a:p>
            <a:pPr algn="ctr"/>
            <a:endParaRPr lang="pl-PL" sz="2400" b="1" dirty="0">
              <a:solidFill>
                <a:schemeClr val="tx1"/>
              </a:solidFill>
              <a:latin typeface="Kristen ITC" panose="03050502040202030202" pitchFamily="66" charset="0"/>
            </a:endParaRPr>
          </a:p>
          <a:p>
            <a:r>
              <a:rPr lang="pl-PL" sz="2400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Tata</a:t>
            </a:r>
          </a:p>
          <a:p>
            <a:r>
              <a:rPr lang="pl-PL" sz="2400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     </a:t>
            </a:r>
            <a:r>
              <a:rPr lang="pl-PL" sz="2400" b="1" dirty="0" smtClean="0">
                <a:solidFill>
                  <a:schemeClr val="tx1"/>
                </a:solidFill>
                <a:latin typeface="Kristen ITC" panose="03050502040202030202" pitchFamily="66" charset="0"/>
              </a:rPr>
              <a:t>JAROSŁAW</a:t>
            </a:r>
            <a:endParaRPr lang="lt-LT" sz="2400" b="1" dirty="0">
              <a:solidFill>
                <a:schemeClr val="tx1"/>
              </a:solidFill>
              <a:latin typeface="Kristen ITC" panose="03050502040202030202" pitchFamily="66" charset="0"/>
            </a:endParaRPr>
          </a:p>
        </p:txBody>
      </p:sp>
      <p:pic>
        <p:nvPicPr>
          <p:cNvPr id="9218" name="Picture 2" descr="beau papillon mignon, insecte mignon avec des ailes colorées, impression  pour textiles, t-shirt, emballage, livre éducatif pour enfants,  illustration de vecteur de dessin animé 5915932 Art vectoriel chez Vecteez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205" y="617855"/>
            <a:ext cx="1711796" cy="1766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0633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97" y="2366261"/>
            <a:ext cx="2845851" cy="4268777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438" y="1965963"/>
            <a:ext cx="3574731" cy="4766307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230" y="245748"/>
            <a:ext cx="4429757" cy="2491738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198" y="3051809"/>
            <a:ext cx="5076190" cy="3383281"/>
          </a:xfrm>
          <a:prstGeom prst="rect">
            <a:avLst/>
          </a:prstGeom>
        </p:spPr>
      </p:pic>
      <p:sp>
        <p:nvSpPr>
          <p:cNvPr id="11" name="Stačiakampis 10"/>
          <p:cNvSpPr/>
          <p:nvPr/>
        </p:nvSpPr>
        <p:spPr>
          <a:xfrm>
            <a:off x="196297" y="275822"/>
            <a:ext cx="2966039" cy="1938992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r>
              <a:rPr lang="pl-PL" sz="2400" dirty="0">
                <a:latin typeface="Google Sans"/>
              </a:rPr>
              <a:t>Jadą, jadą dzieci drogą, </a:t>
            </a:r>
            <a:r>
              <a:rPr lang="pl-PL" sz="2400" b="1" dirty="0">
                <a:latin typeface="Google Sans"/>
              </a:rPr>
              <a:t>siostrzyczka i brat</a:t>
            </a:r>
            <a:r>
              <a:rPr lang="pl-PL" sz="2400" dirty="0">
                <a:latin typeface="Google Sans"/>
              </a:rPr>
              <a:t>, i nadziwić się nie mogą, jaki piękny </a:t>
            </a:r>
            <a:r>
              <a:rPr lang="pl-PL" sz="2400" dirty="0" smtClean="0">
                <a:latin typeface="Google Sans"/>
              </a:rPr>
              <a:t>świat…</a:t>
            </a:r>
            <a:endParaRPr lang="lt-LT" sz="2400" dirty="0">
              <a:latin typeface="Google Sans"/>
            </a:endParaRPr>
          </a:p>
        </p:txBody>
      </p:sp>
      <p:sp>
        <p:nvSpPr>
          <p:cNvPr id="7" name="Stačiakampis 6"/>
          <p:cNvSpPr/>
          <p:nvPr/>
        </p:nvSpPr>
        <p:spPr>
          <a:xfrm>
            <a:off x="9801039" y="245748"/>
            <a:ext cx="2140996" cy="156966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endParaRPr lang="pl-PL" sz="2400" dirty="0" smtClean="0">
              <a:latin typeface="Kristen ITC" panose="03050502040202030202" pitchFamily="66" charset="0"/>
            </a:endParaRPr>
          </a:p>
          <a:p>
            <a:r>
              <a:rPr lang="pl-PL" sz="2400" dirty="0" smtClean="0">
                <a:latin typeface="Kristen ITC" panose="03050502040202030202" pitchFamily="66" charset="0"/>
              </a:rPr>
              <a:t>Brat</a:t>
            </a:r>
            <a:r>
              <a:rPr lang="pl-PL" sz="2400" b="1" dirty="0" smtClean="0">
                <a:latin typeface="Kristen ITC" panose="03050502040202030202" pitchFamily="66" charset="0"/>
              </a:rPr>
              <a:t> </a:t>
            </a:r>
            <a:endParaRPr lang="pl-PL" sz="2400" b="1" dirty="0">
              <a:latin typeface="Kristen ITC" panose="03050502040202030202" pitchFamily="66" charset="0"/>
            </a:endParaRPr>
          </a:p>
          <a:p>
            <a:pPr algn="ctr"/>
            <a:r>
              <a:rPr lang="pl-PL" sz="2400" b="1" dirty="0">
                <a:latin typeface="Kristen ITC" panose="03050502040202030202" pitchFamily="66" charset="0"/>
              </a:rPr>
              <a:t> </a:t>
            </a:r>
            <a:r>
              <a:rPr lang="pl-PL" sz="2400" b="1" dirty="0" smtClean="0">
                <a:latin typeface="Kristen ITC" panose="03050502040202030202" pitchFamily="66" charset="0"/>
              </a:rPr>
              <a:t>   ALBERT</a:t>
            </a:r>
          </a:p>
          <a:p>
            <a:pPr algn="ctr"/>
            <a:endParaRPr lang="pl-PL" sz="2400" b="1" dirty="0">
              <a:latin typeface="Kristen ITC" panose="03050502040202030202" pitchFamily="66" charset="0"/>
            </a:endParaRPr>
          </a:p>
        </p:txBody>
      </p:sp>
      <p:pic>
        <p:nvPicPr>
          <p:cNvPr id="6146" name="Picture 2" descr="Wiosenne motyle - kolorowanki dla dzieci | Mamotoja.p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9013" y="656468"/>
            <a:ext cx="1487877" cy="115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3460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018" y="436452"/>
            <a:ext cx="4219056" cy="2375328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80594" y="1819656"/>
            <a:ext cx="4604180" cy="2592154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892" y="191468"/>
            <a:ext cx="2183461" cy="3877612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6734">
            <a:off x="9314255" y="2711902"/>
            <a:ext cx="2189575" cy="3889120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316" y="3088395"/>
            <a:ext cx="4229758" cy="3136133"/>
          </a:xfrm>
          <a:prstGeom prst="rect">
            <a:avLst/>
          </a:prstGeom>
        </p:spPr>
      </p:pic>
      <p:sp>
        <p:nvSpPr>
          <p:cNvPr id="7" name="Stačiakampis 6"/>
          <p:cNvSpPr/>
          <p:nvPr/>
        </p:nvSpPr>
        <p:spPr>
          <a:xfrm>
            <a:off x="9630567" y="436452"/>
            <a:ext cx="2351944" cy="1938992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/>
            <a:r>
              <a:rPr lang="lt-LT" sz="2400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Mieć</a:t>
            </a:r>
            <a:r>
              <a:rPr lang="lt-LT" sz="2400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czas</a:t>
            </a:r>
            <a:r>
              <a:rPr lang="lt-LT" sz="2400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dla</a:t>
            </a:r>
            <a:r>
              <a:rPr lang="lt-LT" sz="2400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dziecka</a:t>
            </a:r>
            <a:r>
              <a:rPr lang="lt-LT" sz="2400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– to </a:t>
            </a:r>
            <a:r>
              <a:rPr lang="lt-LT" sz="2400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początek</a:t>
            </a:r>
            <a:r>
              <a:rPr lang="lt-LT" sz="2400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wszelkiego</a:t>
            </a:r>
            <a:r>
              <a:rPr lang="lt-LT" sz="2400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b="1" dirty="0" err="1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wychowania</a:t>
            </a:r>
            <a:r>
              <a:rPr lang="pl-PL" sz="2400" b="1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lt-LT" sz="2400" b="1" dirty="0">
              <a:latin typeface="Google Sans"/>
            </a:endParaRPr>
          </a:p>
        </p:txBody>
      </p:sp>
      <p:pic>
        <p:nvPicPr>
          <p:cNvPr id="5122" name="Picture 2" descr="Plakat serce, serduszko, Walentynki, kobieta, para, mężczyzna, dzieci, na  wymiar • serce, miłość, czerwony • REDRO.pl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074" y="4650266"/>
            <a:ext cx="2058617" cy="1535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4958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766184" y="2437973"/>
            <a:ext cx="7652386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sz="2400" b="1" i="0" u="none" strike="noStrike" cap="none" normalizeH="0" baseline="0" dirty="0" err="1" smtClean="0">
                <a:ln>
                  <a:noFill/>
                </a:ln>
                <a:solidFill>
                  <a:srgbClr val="006699"/>
                </a:solidFill>
                <a:effectLst/>
                <a:latin typeface="Kristen ITC" panose="03050502040202030202" pitchFamily="66" charset="0"/>
              </a:rPr>
              <a:t>Damian</a:t>
            </a:r>
            <a:r>
              <a:rPr kumimoji="0" lang="lt-LT" altLang="lt-LT" sz="2400" b="0" i="0" u="none" strike="noStrike" cap="none" normalizeH="0" baseline="0" dirty="0" smtClean="0">
                <a:ln>
                  <a:noFill/>
                </a:ln>
                <a:solidFill>
                  <a:srgbClr val="006699"/>
                </a:solidFill>
                <a:effectLst/>
                <a:latin typeface="Kristen ITC" panose="03050502040202030202" pitchFamily="66" charset="0"/>
              </a:rPr>
              <a:t> </a:t>
            </a:r>
            <a:r>
              <a:rPr kumimoji="0" lang="pl-PL" altLang="lt-LT" sz="2400" b="0" i="0" u="none" strike="noStrike" cap="none" normalizeH="0" baseline="0" dirty="0" smtClean="0">
                <a:ln>
                  <a:noFill/>
                </a:ln>
                <a:solidFill>
                  <a:srgbClr val="006699"/>
                </a:solidFill>
                <a:effectLst/>
                <a:latin typeface="Kristen ITC" panose="03050502040202030202" pitchFamily="66" charset="0"/>
              </a:rPr>
              <a:t>- </a:t>
            </a:r>
            <a:r>
              <a:rPr kumimoji="0" lang="lt-LT" altLang="lt-LT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to </a:t>
            </a:r>
            <a:r>
              <a:rPr kumimoji="0" lang="lt-LT" altLang="lt-LT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imię</a:t>
            </a:r>
            <a:r>
              <a:rPr kumimoji="0" lang="lt-LT" altLang="lt-LT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</a:t>
            </a:r>
            <a:r>
              <a:rPr kumimoji="0" lang="lt-LT" altLang="lt-LT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pochodzenia</a:t>
            </a:r>
            <a:r>
              <a:rPr kumimoji="0" lang="lt-LT" altLang="lt-LT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</a:t>
            </a:r>
            <a:r>
              <a:rPr kumimoji="0" lang="lt-LT" altLang="lt-LT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greckiego</a:t>
            </a:r>
            <a:r>
              <a:rPr kumimoji="0" lang="lt-LT" altLang="lt-LT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, </a:t>
            </a:r>
            <a:r>
              <a:rPr kumimoji="0" lang="lt-LT" altLang="lt-LT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od</a:t>
            </a:r>
            <a:r>
              <a:rPr kumimoji="0" lang="lt-LT" altLang="lt-LT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</a:t>
            </a:r>
            <a:r>
              <a:rPr kumimoji="0" lang="lt-LT" altLang="lt-LT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imienia</a:t>
            </a:r>
            <a:r>
              <a:rPr kumimoji="0" lang="lt-LT" altLang="lt-LT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bogini </a:t>
            </a:r>
            <a:r>
              <a:rPr kumimoji="0" lang="lt-LT" altLang="lt-LT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Damii</a:t>
            </a:r>
            <a:r>
              <a:rPr kumimoji="0" lang="lt-LT" altLang="lt-LT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, </a:t>
            </a:r>
            <a:r>
              <a:rPr kumimoji="0" lang="lt-LT" altLang="lt-LT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czczonej</a:t>
            </a:r>
            <a:r>
              <a:rPr kumimoji="0" lang="lt-LT" altLang="lt-LT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w </a:t>
            </a:r>
            <a:r>
              <a:rPr kumimoji="0" lang="lt-LT" altLang="lt-LT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Epidaurze</a:t>
            </a:r>
            <a:r>
              <a:rPr kumimoji="0" lang="lt-LT" altLang="lt-LT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, </a:t>
            </a:r>
            <a:r>
              <a:rPr kumimoji="0" lang="lt-LT" altLang="lt-LT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lub</a:t>
            </a:r>
            <a:r>
              <a:rPr kumimoji="0" lang="lt-LT" altLang="lt-LT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</a:t>
            </a:r>
            <a:r>
              <a:rPr kumimoji="0" lang="lt-LT" altLang="lt-LT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od</a:t>
            </a:r>
            <a:r>
              <a:rPr kumimoji="0" lang="lt-LT" altLang="lt-LT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</a:t>
            </a:r>
            <a:r>
              <a:rPr kumimoji="0" lang="lt-LT" altLang="lt-LT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démios</a:t>
            </a:r>
            <a:r>
              <a:rPr kumimoji="0" lang="lt-LT" altLang="lt-LT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(</a:t>
            </a:r>
            <a:r>
              <a:rPr kumimoji="0" lang="lt-LT" altLang="lt-LT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lekarz</a:t>
            </a:r>
            <a:r>
              <a:rPr kumimoji="0" lang="lt-LT" altLang="lt-LT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</a:t>
            </a:r>
            <a:r>
              <a:rPr kumimoji="0" lang="lt-LT" altLang="lt-LT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ludowy</a:t>
            </a:r>
            <a:r>
              <a:rPr kumimoji="0" lang="lt-LT" altLang="lt-LT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Oznacza</a:t>
            </a:r>
            <a:r>
              <a:rPr kumimoji="0" lang="lt-LT" altLang="lt-LT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: </a:t>
            </a:r>
            <a:r>
              <a:rPr kumimoji="0" lang="lt-LT" altLang="lt-LT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pogromca</a:t>
            </a:r>
            <a:r>
              <a:rPr kumimoji="0" lang="lt-LT" altLang="lt-LT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, </a:t>
            </a:r>
            <a:r>
              <a:rPr kumimoji="0" lang="lt-LT" altLang="lt-LT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poskromiciel</a:t>
            </a:r>
            <a:r>
              <a:rPr kumimoji="0" lang="lt-LT" altLang="lt-LT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, </a:t>
            </a:r>
            <a:r>
              <a:rPr kumimoji="0" lang="lt-LT" altLang="lt-LT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ale</a:t>
            </a:r>
            <a:r>
              <a:rPr kumimoji="0" lang="lt-LT" altLang="lt-LT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i </a:t>
            </a:r>
            <a:r>
              <a:rPr kumimoji="0" lang="lt-LT" altLang="lt-LT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uzdrowiciel</a:t>
            </a:r>
            <a:r>
              <a:rPr kumimoji="0" lang="lt-LT" altLang="lt-LT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t-LT" altLang="lt-L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9" name="Stačiakampis 8"/>
          <p:cNvSpPr/>
          <p:nvPr/>
        </p:nvSpPr>
        <p:spPr>
          <a:xfrm>
            <a:off x="4340542" y="4468781"/>
            <a:ext cx="625221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b="0" u="none" strike="noStrike" dirty="0" smtClean="0">
                <a:effectLst/>
                <a:latin typeface="Google Sans"/>
              </a:rPr>
              <a:t>Nazwisko </a:t>
            </a:r>
            <a:r>
              <a:rPr lang="pl-PL" sz="2400" b="1" u="none" strike="noStrike" dirty="0" err="1" smtClean="0">
                <a:solidFill>
                  <a:srgbClr val="006699"/>
                </a:solidFill>
                <a:effectLst/>
                <a:latin typeface="Kristen ITC" panose="03050502040202030202" pitchFamily="66" charset="0"/>
              </a:rPr>
              <a:t>Korniew</a:t>
            </a:r>
            <a:r>
              <a:rPr lang="pl-PL" sz="2400" dirty="0" smtClean="0">
                <a:solidFill>
                  <a:srgbClr val="006699"/>
                </a:solidFill>
                <a:latin typeface="Kristen ITC" panose="03050502040202030202" pitchFamily="66" charset="0"/>
              </a:rPr>
              <a:t> </a:t>
            </a:r>
            <a:r>
              <a:rPr lang="pl-PL" dirty="0" smtClean="0">
                <a:latin typeface="Google Sans"/>
              </a:rPr>
              <a:t>(ros. </a:t>
            </a:r>
            <a:r>
              <a:rPr lang="pl-PL" dirty="0" err="1" smtClean="0">
                <a:latin typeface="Google Sans"/>
              </a:rPr>
              <a:t>Корнев</a:t>
            </a:r>
            <a:r>
              <a:rPr lang="pl-PL" dirty="0" smtClean="0">
                <a:latin typeface="Google Sans"/>
              </a:rPr>
              <a:t>) ma pochodzenie słowiańskie i jest bardzo popularne w Rosji. Najczęściej wywodzi się je wprost od dawnego imienia osobowego </a:t>
            </a:r>
            <a:r>
              <a:rPr lang="pl-PL" b="1" u="none" strike="noStrike" dirty="0" smtClean="0">
                <a:effectLst/>
                <a:latin typeface="Google Sans"/>
              </a:rPr>
              <a:t>Korniej</a:t>
            </a:r>
            <a:r>
              <a:rPr lang="pl-PL" dirty="0" smtClean="0">
                <a:latin typeface="Google Sans"/>
              </a:rPr>
              <a:t> (ros. </a:t>
            </a:r>
            <a:r>
              <a:rPr lang="pl-PL" dirty="0" err="1" smtClean="0">
                <a:latin typeface="Google Sans"/>
              </a:rPr>
              <a:t>Корней</a:t>
            </a:r>
            <a:r>
              <a:rPr lang="pl-PL" dirty="0" smtClean="0">
                <a:latin typeface="Google Sans"/>
              </a:rPr>
              <a:t>).</a:t>
            </a:r>
          </a:p>
        </p:txBody>
      </p:sp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02" y="1972040"/>
            <a:ext cx="2997681" cy="4583430"/>
          </a:xfrm>
          <a:prstGeom prst="rect">
            <a:avLst/>
          </a:prstGeom>
        </p:spPr>
      </p:pic>
      <p:sp>
        <p:nvSpPr>
          <p:cNvPr id="3" name="Stačiakampis 2"/>
          <p:cNvSpPr/>
          <p:nvPr/>
        </p:nvSpPr>
        <p:spPr>
          <a:xfrm>
            <a:off x="3906218" y="1268939"/>
            <a:ext cx="8075296" cy="369332"/>
          </a:xfrm>
          <a:prstGeom prst="rect">
            <a:avLst/>
          </a:prstGeom>
          <a:solidFill>
            <a:srgbClr val="CCCC00"/>
          </a:solidFill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700" i="1" dirty="0">
                <a:latin typeface="Kristen ITC" panose="03050502040202030202" pitchFamily="66" charset="0"/>
              </a:rPr>
              <a:t>Najbardziej popularną datą obchodzenia imienin </a:t>
            </a:r>
            <a:r>
              <a:rPr lang="pl-PL" sz="1700" b="1" i="1" dirty="0">
                <a:latin typeface="Kristen ITC" panose="03050502040202030202" pitchFamily="66" charset="0"/>
              </a:rPr>
              <a:t>Damiana</a:t>
            </a:r>
            <a:r>
              <a:rPr lang="pl-PL" sz="1700" i="1" dirty="0">
                <a:latin typeface="Kristen ITC" panose="03050502040202030202" pitchFamily="66" charset="0"/>
              </a:rPr>
              <a:t> jest </a:t>
            </a:r>
            <a:r>
              <a:rPr lang="pl-PL" sz="1700" b="1" i="1" dirty="0">
                <a:latin typeface="Kristen ITC" panose="03050502040202030202" pitchFamily="66" charset="0"/>
              </a:rPr>
              <a:t>26 września</a:t>
            </a:r>
            <a:r>
              <a:rPr lang="pl-PL" dirty="0">
                <a:latin typeface="Kristen ITC" panose="03050502040202030202" pitchFamily="66" charset="0"/>
              </a:rPr>
              <a:t>.</a:t>
            </a:r>
            <a:endParaRPr lang="lt-LT" altLang="lt-LT" dirty="0">
              <a:latin typeface="Kristen ITC" panose="03050502040202030202" pitchFamily="66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81002" y="589189"/>
            <a:ext cx="362521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Kristen ITC" panose="03050502040202030202" pitchFamily="66" charset="0"/>
              </a:rPr>
              <a:t>Damian</a:t>
            </a:r>
            <a:r>
              <a:rPr kumimoji="0" lang="lt-LT" altLang="lt-LT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risten ITC" panose="03050502040202030202" pitchFamily="66" charset="0"/>
              </a:rPr>
              <a:t> KORNIEW</a:t>
            </a:r>
          </a:p>
        </p:txBody>
      </p:sp>
    </p:spTree>
    <p:extLst>
      <p:ext uri="{BB962C8B-B14F-4D97-AF65-F5344CB8AC3E}">
        <p14:creationId xmlns:p14="http://schemas.microsoft.com/office/powerpoint/2010/main" val="3741973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724" y="3998277"/>
            <a:ext cx="3467100" cy="2600325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8" y="3489642"/>
            <a:ext cx="4145280" cy="3108960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077" y="293529"/>
            <a:ext cx="2308920" cy="3078559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36" y="293529"/>
            <a:ext cx="3047998" cy="2285999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117" y="293529"/>
            <a:ext cx="2602230" cy="3469640"/>
          </a:xfrm>
          <a:prstGeom prst="rect">
            <a:avLst/>
          </a:prstGeom>
        </p:spPr>
      </p:pic>
      <p:sp>
        <p:nvSpPr>
          <p:cNvPr id="8" name="Stačiakampis 7"/>
          <p:cNvSpPr/>
          <p:nvPr/>
        </p:nvSpPr>
        <p:spPr>
          <a:xfrm>
            <a:off x="9246870" y="674371"/>
            <a:ext cx="2423160" cy="5678478"/>
          </a:xfrm>
          <a:prstGeom prst="rect">
            <a:avLst/>
          </a:prstGeom>
          <a:solidFill>
            <a:srgbClr val="CCCC00"/>
          </a:solidFill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lt-LT" sz="2200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Twoje</a:t>
            </a:r>
            <a:r>
              <a:rPr lang="lt-LT" sz="2200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200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dzieci</a:t>
            </a:r>
            <a:r>
              <a:rPr lang="lt-LT" sz="2200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sz="2200" b="1" dirty="0" smtClean="0">
              <a:latin typeface="Google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</a:pPr>
            <a:r>
              <a:rPr lang="lt-LT" sz="2200" b="1" dirty="0" err="1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nie</a:t>
            </a:r>
            <a:r>
              <a:rPr lang="lt-LT" sz="2200" b="1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200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potrzebują</a:t>
            </a:r>
            <a:r>
              <a:rPr lang="lt-LT" sz="2200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200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doskonałych</a:t>
            </a:r>
            <a:r>
              <a:rPr lang="lt-LT" sz="2200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200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rodziców</a:t>
            </a:r>
            <a:r>
              <a:rPr lang="lt-LT" sz="2200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lt-LT" sz="2200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Potrzebują</a:t>
            </a:r>
            <a:r>
              <a:rPr lang="lt-LT" sz="2200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200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rodziców</a:t>
            </a:r>
            <a:r>
              <a:rPr lang="lt-LT" sz="2200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pl-PL" sz="2200" b="1" dirty="0" smtClean="0">
              <a:latin typeface="Google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</a:pPr>
            <a:r>
              <a:rPr lang="lt-LT" sz="2200" b="1" dirty="0" err="1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którzy</a:t>
            </a:r>
            <a:r>
              <a:rPr lang="lt-LT" sz="2200" b="1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sz="2200" b="1" dirty="0" smtClean="0">
              <a:latin typeface="Google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</a:pPr>
            <a:r>
              <a:rPr lang="lt-LT" sz="2200" b="1" dirty="0" err="1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są</a:t>
            </a:r>
            <a:r>
              <a:rPr lang="lt-LT" sz="2200" b="1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200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obecni</a:t>
            </a:r>
            <a:r>
              <a:rPr lang="lt-LT" sz="2200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pl-PL" sz="2200" b="1" dirty="0" smtClean="0">
              <a:latin typeface="Google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</a:pPr>
            <a:r>
              <a:rPr lang="lt-LT" sz="2200" b="1" dirty="0" err="1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kochają</a:t>
            </a:r>
            <a:r>
              <a:rPr lang="lt-LT" sz="2200" b="1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200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ich</a:t>
            </a:r>
            <a:r>
              <a:rPr lang="lt-LT" sz="2200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sz="2200" b="1" dirty="0" smtClean="0">
              <a:latin typeface="Google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</a:pPr>
            <a:r>
              <a:rPr lang="lt-LT" sz="2200" b="1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lt-LT" sz="2200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uczą</a:t>
            </a:r>
            <a:r>
              <a:rPr lang="lt-LT" sz="2200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200" b="1" dirty="0" err="1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się</a:t>
            </a:r>
            <a:r>
              <a:rPr lang="lt-LT" sz="2200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sz="2200" b="1" dirty="0" smtClean="0">
              <a:latin typeface="Google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</a:pPr>
            <a:r>
              <a:rPr lang="lt-LT" sz="2200" b="1" dirty="0" err="1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razem</a:t>
            </a:r>
            <a:r>
              <a:rPr lang="lt-LT" sz="2200" b="1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200" b="1" dirty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z </a:t>
            </a:r>
            <a:r>
              <a:rPr lang="lt-LT" sz="2200" b="1" dirty="0" err="1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nimi</a:t>
            </a:r>
            <a:r>
              <a:rPr lang="pl-PL" sz="2200" b="1" dirty="0" smtClean="0">
                <a:latin typeface="Google Sans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lt-LT" sz="2200" b="1" dirty="0">
              <a:latin typeface="Google Sans"/>
            </a:endParaRPr>
          </a:p>
        </p:txBody>
      </p:sp>
    </p:spTree>
    <p:extLst>
      <p:ext uri="{BB962C8B-B14F-4D97-AF65-F5344CB8AC3E}">
        <p14:creationId xmlns:p14="http://schemas.microsoft.com/office/powerpoint/2010/main" val="2717292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riaunota">
  <a:themeElements>
    <a:clrScheme name="Briauno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Briauno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riauno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919</TotalTime>
  <Words>1179</Words>
  <Application>Microsoft Office PowerPoint</Application>
  <PresentationFormat>Plačiaekranė</PresentationFormat>
  <Paragraphs>196</Paragraphs>
  <Slides>32</Slides>
  <Notes>0</Notes>
  <HiddenSlides>0</HiddenSlides>
  <MMClips>2</MMClips>
  <ScaleCrop>false</ScaleCrop>
  <HeadingPairs>
    <vt:vector size="6" baseType="variant">
      <vt:variant>
        <vt:lpstr>Naudojami šriftai</vt:lpstr>
      </vt:variant>
      <vt:variant>
        <vt:i4>8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32</vt:i4>
      </vt:variant>
    </vt:vector>
  </HeadingPairs>
  <TitlesOfParts>
    <vt:vector size="41" baseType="lpstr">
      <vt:lpstr>Arial</vt:lpstr>
      <vt:lpstr>Calibri</vt:lpstr>
      <vt:lpstr>Georgia</vt:lpstr>
      <vt:lpstr>Google Sans</vt:lpstr>
      <vt:lpstr>Kristen ITC</vt:lpstr>
      <vt:lpstr>Times New Roman</vt:lpstr>
      <vt:lpstr>Trebuchet MS</vt:lpstr>
      <vt:lpstr>Wingdings 3</vt:lpstr>
      <vt:lpstr>Briaunota</vt:lpstr>
      <vt:lpstr>HISTORIA JEDNEJ RODZINY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HISTORIA JEDNEJ RODZINY</dc:title>
  <dc:creator>Windows User</dc:creator>
  <cp:lastModifiedBy>Windows User</cp:lastModifiedBy>
  <cp:revision>77</cp:revision>
  <dcterms:created xsi:type="dcterms:W3CDTF">2026-05-22T08:49:31Z</dcterms:created>
  <dcterms:modified xsi:type="dcterms:W3CDTF">2026-05-29T07:50:47Z</dcterms:modified>
</cp:coreProperties>
</file>